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3" r:id="rId3"/>
    <p:sldId id="284" r:id="rId4"/>
    <p:sldId id="285" r:id="rId5"/>
    <p:sldId id="286" r:id="rId6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10" y="-50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23/08/2020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32208" y="2324662"/>
            <a:ext cx="6787558" cy="819067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TRANG 16</a:t>
            </a:r>
            <a:endParaRPr lang="en-US" sz="48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16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442664"/>
              </p:ext>
            </p:extLst>
          </p:nvPr>
        </p:nvGraphicFramePr>
        <p:xfrm>
          <a:off x="265707" y="1391557"/>
          <a:ext cx="10013367" cy="411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733"/>
                <a:gridCol w="1426251"/>
                <a:gridCol w="683575"/>
                <a:gridCol w="624774"/>
                <a:gridCol w="588022"/>
                <a:gridCol w="654173"/>
                <a:gridCol w="683575"/>
                <a:gridCol w="596220"/>
                <a:gridCol w="643179"/>
                <a:gridCol w="596685"/>
                <a:gridCol w="643180"/>
              </a:tblGrid>
              <a:tr h="354217">
                <a:tc rowSpan="2">
                  <a:txBody>
                    <a:bodyPr/>
                    <a:lstStyle/>
                    <a:p>
                      <a:pPr marL="0" marR="0" indent="0" algn="ctr" defTabSz="77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1400" b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 số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16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triệu</a:t>
                      </a:r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16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nghìn</a:t>
                      </a:r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77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16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đơn vị</a:t>
                      </a:r>
                      <a:endParaRPr lang="en-US" sz="1600" b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549">
                <a:tc vMerge="1">
                  <a:txBody>
                    <a:bodyPr/>
                    <a:lstStyle/>
                    <a:p>
                      <a:pPr marL="0" marR="0" indent="0" algn="ctr" defTabSz="77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trăm triệu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chục triệu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triệu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trăm nghìn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chục nghìn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nghìn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trăm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chục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1400" b="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đơn vị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466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712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12886" y="799658"/>
            <a:ext cx="30048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Viết số: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54729" y="2449323"/>
            <a:ext cx="29073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000" b="0" smtClean="0">
                <a:latin typeface="Times New Roman" pitchFamily="18" charset="0"/>
                <a:cs typeface="Times New Roman" pitchFamily="18" charset="0"/>
              </a:rPr>
              <a:t>Ba trăm mười lăm triệu bảy trăm nghìn tám trăm linh sáu.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141773" y="2750382"/>
            <a:ext cx="13958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315 700 806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557922" y="2750382"/>
            <a:ext cx="697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255836" y="2750382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5871404" y="2750382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6486972" y="2758157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7143180" y="2758157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758748" y="2750382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8456172" y="2758157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9071740" y="2750382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9687308" y="2750382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54729" y="3434506"/>
            <a:ext cx="29073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000" b="0" smtClean="0">
                <a:latin typeface="Times New Roman" pitchFamily="18" charset="0"/>
                <a:cs typeface="Times New Roman" pitchFamily="18" charset="0"/>
              </a:rPr>
              <a:t>Tám trăm năm mươi triệu ba trăm linh bốn nghìn chín trăm.</a:t>
            </a:r>
            <a:endParaRPr lang="en-US" altLang="en-US" sz="20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141773" y="3735565"/>
            <a:ext cx="13958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850 304 900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557922" y="3735565"/>
            <a:ext cx="697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255836" y="3735565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871404" y="3735565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486972" y="3743340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143180" y="3743340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758748" y="3735565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8456172" y="3743340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9071740" y="3735565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9687308" y="3735565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234407" y="4450169"/>
            <a:ext cx="29073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000" b="0" smtClean="0">
                <a:latin typeface="Times New Roman" pitchFamily="18" charset="0"/>
                <a:cs typeface="Times New Roman" pitchFamily="18" charset="0"/>
              </a:rPr>
              <a:t>Bốn trăm linh ba triệu hai trăm mười nghìn bảy trăm mười lăm.</a:t>
            </a:r>
            <a:endParaRPr lang="en-US" altLang="en-US" sz="20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121451" y="4751228"/>
            <a:ext cx="13958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403 210 715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537600" y="4751228"/>
            <a:ext cx="697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5235514" y="4751228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5851082" y="4751228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6466650" y="4759003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122858" y="4759003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738426" y="4751228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435850" y="4759003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9051418" y="4751228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9666986" y="4751228"/>
            <a:ext cx="615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18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21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16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92101"/>
              </p:ext>
            </p:extLst>
          </p:nvPr>
        </p:nvGraphicFramePr>
        <p:xfrm>
          <a:off x="265706" y="1391556"/>
          <a:ext cx="9894293" cy="408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014"/>
                <a:gridCol w="8209279"/>
              </a:tblGrid>
              <a:tr h="528684">
                <a:tc>
                  <a:txBody>
                    <a:bodyPr/>
                    <a:lstStyle/>
                    <a:p>
                      <a:pPr marL="0" marR="0" indent="0" algn="ctr" defTabSz="77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220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2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232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12886" y="799658"/>
            <a:ext cx="30048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Đọc các số sau:</a:t>
            </a:r>
            <a:endParaRPr lang="en-US" altLang="en-US" sz="2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961608" y="1949696"/>
            <a:ext cx="76599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Ba mươi hai triệu sáu trăm bốn mươi nghìn năm trăm linh bảy.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80804" y="1949696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32 640 507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961607" y="2479799"/>
            <a:ext cx="76599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Tám mươi lăm triệu không nghìn một trăm hai mươi.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70645" y="2476656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85 000 120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1961608" y="3007052"/>
            <a:ext cx="76599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Tám triệu năm trăm nghìn sáu trăm năm mươi tám.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270646" y="300390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8 500 658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1966826" y="3512202"/>
            <a:ext cx="81728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Một trăm bảy mươi tám triệu ba trăm hai mươi nghìn không trăm linh năm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265704" y="366145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178 320 005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971767" y="4348172"/>
            <a:ext cx="8167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Tám trăm ba mươi triệu bốn trăm linh hai nghìn chín trăm sáu mươi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250325" y="434502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830 402 960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961606" y="4937452"/>
            <a:ext cx="817807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Một triệu không nghìn không trăm linh một.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230004" y="492414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1 000 001</a:t>
            </a:r>
            <a:endParaRPr lang="en-US" altLang="en-US" sz="22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1217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16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6012"/>
              </p:ext>
            </p:extLst>
          </p:nvPr>
        </p:nvGraphicFramePr>
        <p:xfrm>
          <a:off x="265706" y="1391556"/>
          <a:ext cx="9894293" cy="354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8374"/>
                <a:gridCol w="1645919"/>
              </a:tblGrid>
              <a:tr h="528684">
                <a:tc>
                  <a:txBody>
                    <a:bodyPr/>
                    <a:lstStyle/>
                    <a:p>
                      <a:pPr marL="0" marR="0" indent="0" algn="ctr" defTabSz="77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 số</a:t>
                      </a:r>
                      <a:endParaRPr lang="en-US" sz="220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12886" y="799658"/>
            <a:ext cx="30048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Đọc các số sau:</a:t>
            </a:r>
            <a:endParaRPr lang="en-US" altLang="en-US" sz="2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79620" y="1966142"/>
            <a:ext cx="76599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a) Sáu trăm mười ba triệu.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8530724" y="196299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613 000 000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9780" y="2484302"/>
            <a:ext cx="76599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b) Một trăm ba mươi mốt triệu bốn trăm linh hai nghìn.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540884" y="248115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131 402 000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79619" y="3012622"/>
            <a:ext cx="82511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c) Năm trăm mười hai triệu ba trăm hai mươi sáu nghìn một trăm linh ba.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530723" y="315171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512 326 103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79617" y="3794942"/>
            <a:ext cx="82511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d) Tám mươi sáu triệu không trăm linh bốn nghìn bảy trăm linh hai.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530721" y="383243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86 004 702</a:t>
            </a:r>
            <a:endParaRPr lang="en-US" altLang="en-US" sz="2200" b="0">
              <a:latin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79616" y="4404542"/>
            <a:ext cx="76599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e) Tám trăm triệu không trăm linh bốn nghìn bảy trăm hai mươi.</a:t>
            </a:r>
            <a:endParaRPr lang="en-US" altLang="en-US" sz="22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530720" y="4411559"/>
            <a:ext cx="1614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r" eaLnBrk="1" hangingPunct="1">
              <a:spcBef>
                <a:spcPct val="50000"/>
              </a:spcBef>
            </a:pPr>
            <a:r>
              <a:rPr lang="en-US" altLang="en-US" sz="2200" b="0" smtClean="0">
                <a:latin typeface="Times New Roman" pitchFamily="18" charset="0"/>
                <a:cs typeface="Times New Roman" pitchFamily="18" charset="0"/>
              </a:rPr>
              <a:t>800 004 720</a:t>
            </a:r>
            <a:endParaRPr lang="en-US" altLang="en-US" sz="22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6964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16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12886" y="799658"/>
            <a:ext cx="6678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Nêu giá trị của chữ số 5 trong các số sau:</a:t>
            </a:r>
            <a:endParaRPr lang="en-US" altLang="en-US" sz="2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592960" y="2430359"/>
            <a:ext cx="12025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5 000</a:t>
            </a:r>
            <a:endParaRPr lang="en-US" altLang="en-US" sz="2200">
              <a:latin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19097"/>
              </p:ext>
            </p:extLst>
          </p:nvPr>
        </p:nvGraphicFramePr>
        <p:xfrm>
          <a:off x="817880" y="1478280"/>
          <a:ext cx="9067800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50"/>
                <a:gridCol w="2266950"/>
                <a:gridCol w="2266950"/>
                <a:gridCol w="2266950"/>
              </a:tblGrid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715 638</a:t>
                      </a:r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571 638</a:t>
                      </a:r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836 571</a:t>
                      </a:r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200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trị chữ số 5</a:t>
                      </a:r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649559" y="2430359"/>
            <a:ext cx="16453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500 000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7955879" y="2430359"/>
            <a:ext cx="16453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500</a:t>
            </a:r>
            <a:endParaRPr lang="en-US" altLang="en-US" sz="2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2495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4567</TotalTime>
  <Words>378</Words>
  <Application>Microsoft Office PowerPoint</Application>
  <PresentationFormat>Custom</PresentationFormat>
  <Paragraphs>99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644</cp:revision>
  <dcterms:created xsi:type="dcterms:W3CDTF">2019-01-16T02:58:12Z</dcterms:created>
  <dcterms:modified xsi:type="dcterms:W3CDTF">2020-08-22T23:37:06Z</dcterms:modified>
</cp:coreProperties>
</file>