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83" r:id="rId3"/>
    <p:sldId id="285" r:id="rId4"/>
    <p:sldId id="284" r:id="rId5"/>
    <p:sldId id="286" r:id="rId6"/>
  </p:sldIdLst>
  <p:sldSz cx="10515600" cy="5943600"/>
  <p:notesSz cx="6858000" cy="9144000"/>
  <p:defaultTextStyle>
    <a:defPPr>
      <a:defRPr lang="vi-VN"/>
    </a:defPPr>
    <a:lvl1pPr marL="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0191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0382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0574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0765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0956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1147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1338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6153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710" y="-624"/>
      </p:cViewPr>
      <p:guideLst>
        <p:guide orient="horz" pos="1872"/>
        <p:guide pos="3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8488-E218-4E3C-BEAA-0FCEE8963975}" type="datetimeFigureOut">
              <a:rPr lang="en-US" smtClean="0"/>
              <a:t>7/8/2021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CA5-60D5-477D-BB27-72A1BB4B7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4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813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626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438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251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9064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877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690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503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898" indent="0" algn="ctr">
              <a:buNone/>
              <a:defRPr sz="1700"/>
            </a:lvl2pPr>
            <a:lvl3pPr marL="775796" indent="0" algn="ctr">
              <a:buNone/>
              <a:defRPr sz="1500"/>
            </a:lvl3pPr>
            <a:lvl4pPr marL="1163694" indent="0" algn="ctr">
              <a:buNone/>
              <a:defRPr sz="1400"/>
            </a:lvl4pPr>
            <a:lvl5pPr marL="1551591" indent="0" algn="ctr">
              <a:buNone/>
              <a:defRPr sz="1400"/>
            </a:lvl5pPr>
            <a:lvl6pPr marL="1939489" indent="0" algn="ctr">
              <a:buNone/>
              <a:defRPr sz="1400"/>
            </a:lvl6pPr>
            <a:lvl7pPr marL="2327387" indent="0" algn="ctr">
              <a:buNone/>
              <a:defRPr sz="1400"/>
            </a:lvl7pPr>
            <a:lvl8pPr marL="2715285" indent="0" algn="ctr">
              <a:buNone/>
              <a:defRPr sz="1400"/>
            </a:lvl8pPr>
            <a:lvl9pPr marL="3103183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761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588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9" y="316442"/>
            <a:ext cx="6670833" cy="503692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06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63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0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0" y="3977535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8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1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94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52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3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74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35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3"/>
            <a:ext cx="9069705" cy="11488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8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6"/>
            <a:ext cx="4448592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8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6"/>
            <a:ext cx="4470500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35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95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058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0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75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0" y="855769"/>
            <a:ext cx="5323523" cy="4223809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898" indent="0">
              <a:buNone/>
              <a:defRPr sz="2400"/>
            </a:lvl2pPr>
            <a:lvl3pPr marL="775796" indent="0">
              <a:buNone/>
              <a:defRPr sz="2000"/>
            </a:lvl3pPr>
            <a:lvl4pPr marL="1163694" indent="0">
              <a:buNone/>
              <a:defRPr sz="1700"/>
            </a:lvl4pPr>
            <a:lvl5pPr marL="1551591" indent="0">
              <a:buNone/>
              <a:defRPr sz="1700"/>
            </a:lvl5pPr>
            <a:lvl6pPr marL="1939489" indent="0">
              <a:buNone/>
              <a:defRPr sz="1700"/>
            </a:lvl6pPr>
            <a:lvl7pPr marL="2327387" indent="0">
              <a:buNone/>
              <a:defRPr sz="1700"/>
            </a:lvl7pPr>
            <a:lvl8pPr marL="2715285" indent="0">
              <a:buNone/>
              <a:defRPr sz="1700"/>
            </a:lvl8pPr>
            <a:lvl9pPr marL="3103183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90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16443"/>
            <a:ext cx="9069705" cy="1148821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582208"/>
            <a:ext cx="9069705" cy="3771160"/>
          </a:xfrm>
          <a:prstGeom prst="rect">
            <a:avLst/>
          </a:prstGeom>
        </p:spPr>
        <p:txBody>
          <a:bodyPr vert="horz" lIns="79626" tIns="39813" rIns="79626" bIns="39813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0005-0032-4B32-B7D1-2B5D81DDFF96}" type="datetimeFigureOut">
              <a:rPr lang="vi-VN" smtClean="0"/>
              <a:t>07/08/2021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5508837"/>
            <a:ext cx="3549015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85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5796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949" indent="-193949" algn="l" defTabSz="775796" rtl="0" eaLnBrk="1" latinLnBrk="0" hangingPunct="1">
        <a:lnSpc>
          <a:spcPct val="90000"/>
        </a:lnSpc>
        <a:spcBef>
          <a:spcPts val="84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847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745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643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40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38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1336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9234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132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898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796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94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591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9489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7387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5285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183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9961" y="1307185"/>
            <a:ext cx="3764546" cy="681262"/>
          </a:xfrm>
        </p:spPr>
        <p:txBody>
          <a:bodyPr>
            <a:normAutofit/>
          </a:bodyPr>
          <a:lstStyle/>
          <a:p>
            <a:pPr>
              <a:spcAft>
                <a:spcPts val="2612"/>
              </a:spcAft>
            </a:pPr>
            <a:r>
              <a:rPr lang="en-US" sz="3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TOÁN </a:t>
            </a:r>
            <a:r>
              <a:rPr lang="en-US" sz="36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endParaRPr lang="en-US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3"/>
          <p:cNvSpPr>
            <a:spLocks noEditPoints="1"/>
          </p:cNvSpPr>
          <p:nvPr/>
        </p:nvSpPr>
        <p:spPr bwMode="auto">
          <a:xfrm>
            <a:off x="1" y="1"/>
            <a:ext cx="10515599" cy="5943599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9626" tIns="39813" rIns="79626" bIns="39813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06729" y="2324662"/>
            <a:ext cx="7038524" cy="1003733"/>
          </a:xfrm>
          <a:prstGeom prst="rect">
            <a:avLst/>
          </a:prstGeom>
          <a:noFill/>
        </p:spPr>
        <p:txBody>
          <a:bodyPr wrap="none" lIns="79626" tIns="39813" rIns="79626" bIns="3981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DÃY SỐ TỰ NHIÊN</a:t>
            </a:r>
            <a:endParaRPr lang="en-US" sz="6000" b="1">
              <a:ln w="11430"/>
              <a:solidFill>
                <a:schemeClr val="bg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0529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673227" y="16876"/>
            <a:ext cx="2937664" cy="778343"/>
            <a:chOff x="4149571" y="152697"/>
            <a:chExt cx="331862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49571" y="526722"/>
              <a:ext cx="331862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DÃY SỐ TỰ NHIÊN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361780" y="1003411"/>
            <a:ext cx="9987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a) 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số: 0; 2; 3; ... ; 9; 10; ... ; 100; ... ; 1000; ... là các </a:t>
            </a:r>
            <a:r>
              <a:rPr lang="vi-V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tự nhiên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437980" y="1543509"/>
            <a:ext cx="98348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/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 số tự nhiên sắp xếp theo thứ tự từ bé đến lớn tạo thành </a:t>
            </a:r>
            <a:r>
              <a:rPr lang="en-US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dãy </a:t>
            </a: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tự </a:t>
            </a: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1 ; 2 ; 3 ; 4 ; 5 ; 6 ; 7 ; 8 ; 9 ; 10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vi-VN" alt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78010" y="3381881"/>
            <a:ext cx="9036049" cy="749002"/>
            <a:chOff x="827088" y="2062163"/>
            <a:chExt cx="7272337" cy="749002"/>
          </a:xfrm>
        </p:grpSpPr>
        <p:sp>
          <p:nvSpPr>
            <p:cNvPr id="30" name="Line 6"/>
            <p:cNvSpPr>
              <a:spLocks noChangeShapeType="1"/>
            </p:cNvSpPr>
            <p:nvPr/>
          </p:nvSpPr>
          <p:spPr bwMode="auto">
            <a:xfrm>
              <a:off x="971550" y="2133600"/>
              <a:ext cx="7127875" cy="0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 type="triangle" w="med" len="med"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Line 7"/>
            <p:cNvSpPr>
              <a:spLocks noChangeShapeType="1"/>
            </p:cNvSpPr>
            <p:nvPr/>
          </p:nvSpPr>
          <p:spPr bwMode="auto">
            <a:xfrm>
              <a:off x="971550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1619250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Line 9"/>
            <p:cNvSpPr>
              <a:spLocks noChangeShapeType="1"/>
            </p:cNvSpPr>
            <p:nvPr/>
          </p:nvSpPr>
          <p:spPr bwMode="auto">
            <a:xfrm>
              <a:off x="2268538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Line 10"/>
            <p:cNvSpPr>
              <a:spLocks noChangeShapeType="1"/>
            </p:cNvSpPr>
            <p:nvPr/>
          </p:nvSpPr>
          <p:spPr bwMode="auto">
            <a:xfrm>
              <a:off x="2916238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3563938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4140200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>
              <a:off x="4787900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5435600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Line 17"/>
            <p:cNvSpPr>
              <a:spLocks noChangeShapeType="1"/>
            </p:cNvSpPr>
            <p:nvPr/>
          </p:nvSpPr>
          <p:spPr bwMode="auto">
            <a:xfrm>
              <a:off x="6011863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Line 19"/>
            <p:cNvSpPr>
              <a:spLocks noChangeShapeType="1"/>
            </p:cNvSpPr>
            <p:nvPr/>
          </p:nvSpPr>
          <p:spPr bwMode="auto">
            <a:xfrm>
              <a:off x="6659563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Line 20"/>
            <p:cNvSpPr>
              <a:spLocks noChangeShapeType="1"/>
            </p:cNvSpPr>
            <p:nvPr/>
          </p:nvSpPr>
          <p:spPr bwMode="auto">
            <a:xfrm>
              <a:off x="7380288" y="2062163"/>
              <a:ext cx="0" cy="144462"/>
            </a:xfrm>
            <a:prstGeom prst="line">
              <a:avLst/>
            </a:prstGeom>
            <a:ln>
              <a:solidFill>
                <a:srgbClr val="3333FF"/>
              </a:solidFill>
              <a:headEnd/>
              <a:tailEnd/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 sz="2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>
              <a:off x="827088" y="2349500"/>
              <a:ext cx="7058025" cy="461665"/>
            </a:xfrm>
            <a:prstGeom prst="rect">
              <a:avLst/>
            </a:prstGeom>
            <a:noFill/>
            <a:ln w="9525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0    </a:t>
              </a:r>
              <a:r>
                <a:rPr lang="en-US" altLang="en-US" sz="24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altLang="en-US" sz="24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 </a:t>
              </a:r>
              <a:r>
                <a:rPr lang="vi-VN" altLang="en-US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1       </a:t>
              </a:r>
              <a:r>
                <a:rPr lang="en-US" altLang="en-US" sz="24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altLang="en-US" sz="24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2        </a:t>
              </a:r>
              <a:r>
                <a:rPr lang="en-US" altLang="en-US" sz="24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altLang="en-US" sz="24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3        </a:t>
              </a:r>
              <a:r>
                <a:rPr lang="vi-VN" altLang="en-US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4        5        </a:t>
              </a:r>
              <a:r>
                <a:rPr lang="vi-VN" altLang="en-US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6     </a:t>
              </a:r>
              <a:r>
                <a:rPr lang="en-US" altLang="en-US" sz="24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altLang="en-US" sz="2400" b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vi-VN" altLang="en-US" sz="24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7        8        9        10</a:t>
              </a:r>
            </a:p>
          </p:txBody>
        </p:sp>
      </p:grpSp>
      <p:sp>
        <p:nvSpPr>
          <p:cNvPr id="43" name="Text Box 23"/>
          <p:cNvSpPr txBox="1">
            <a:spLocks noChangeArrowheads="1"/>
          </p:cNvSpPr>
          <p:nvPr/>
        </p:nvSpPr>
        <p:spPr bwMode="auto">
          <a:xfrm>
            <a:off x="598930" y="4537075"/>
            <a:ext cx="94594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vi-V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0 ứng với điểm gốc của tia số. Mỗi số tự nhiên ứng với một điểm trên tia số.</a:t>
            </a: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570059" y="277575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 thể biểu diễn dãy số tự nhiên trên tia số:</a:t>
            </a:r>
            <a:endParaRPr lang="en-US" alt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570059" y="7347268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Bớt 1 ở bất kì số nào (khác số 0) cũng được số tự nhiên liền trước số đó. Chẳng hạn, bớt 1 ở số 1được số tự nhiên liền trước là số 0. Không có số tự nhiên nào liền trước số 0  nên số 0 là số tự nhiên bé nhất.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8219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43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673227" y="16876"/>
            <a:ext cx="2937664" cy="778343"/>
            <a:chOff x="4149571" y="152697"/>
            <a:chExt cx="331862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49571" y="526722"/>
              <a:ext cx="331862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DÃY SỐ TỰ NHIÊN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671659" y="917139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 dãy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tự nhiên :</a:t>
            </a:r>
            <a:endParaRPr lang="vi-VN" alt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37"/>
          <p:cNvSpPr txBox="1">
            <a:spLocks noChangeArrowheads="1"/>
          </p:cNvSpPr>
          <p:nvPr/>
        </p:nvSpPr>
        <p:spPr bwMode="auto">
          <a:xfrm>
            <a:off x="570058" y="1473141"/>
            <a:ext cx="960010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Thêm 1 vào bất cứ số nào cũng được số tự nhiên liền sau số đó. Vì vậy, </a:t>
            </a:r>
            <a:r>
              <a:rPr lang="vi-V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 có số tự nhiên lớn nhất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 dãy số tự nhiên </a:t>
            </a:r>
            <a:r>
              <a:rPr lang="vi-V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 thể kéo dài mãi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570058" y="3687009"/>
            <a:ext cx="9457861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Bớt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ở bất kì số nào (khác số 0) cũng được số tự nhiên liền trước số đó. Chẳng hạn, bớt 1 ở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tự nhiên liền trước là số 0. </a:t>
            </a:r>
            <a:r>
              <a:rPr lang="vi-V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 có số tự nhiên nào liền trước số 0  nên số 0 là số tự nhiên bé </a:t>
            </a:r>
            <a:r>
              <a:rPr lang="vi-VN" alt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vi-VN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en-US" sz="24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en-US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 dãy số tự nhiên, hai số liên tiếp thì hơn hoặc kém nhau 1 đơn vị.</a:t>
            </a:r>
            <a:endParaRPr lang="en-US" alt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598931" y="2417009"/>
            <a:ext cx="95712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VD: Số tự nhiên 1 000 000 thêm 1 thì được 1 000 001.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tự nhiên 1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001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thêm 1 thì được 1 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000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002,…</a:t>
            </a:r>
            <a:endParaRPr lang="en-US" altLang="en-US" sz="2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848633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673227" y="16876"/>
            <a:ext cx="2937664" cy="778343"/>
            <a:chOff x="4149571" y="152697"/>
            <a:chExt cx="331862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49571" y="526722"/>
              <a:ext cx="331862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DÃY SỐ TỰ NHIÊN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3238" y="932815"/>
            <a:ext cx="20891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  <a:endParaRPr lang="vi-VN" altLang="en-US" sz="24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503238" y="1417360"/>
            <a:ext cx="9057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altLang="en-US" sz="2400" b="1" smtClean="0">
                <a:solidFill>
                  <a:srgbClr val="0000FF"/>
                </a:solidFill>
                <a:latin typeface="+mj-lt"/>
              </a:rPr>
              <a:t>1.</a:t>
            </a:r>
            <a:r>
              <a:rPr lang="vi-VN" altLang="en-US" sz="2400" b="1">
                <a:solidFill>
                  <a:srgbClr val="0000FF"/>
                </a:solidFill>
                <a:latin typeface="+mj-lt"/>
              </a:rPr>
              <a:t> Viết số tự nhiên liền sau của mỗi số sau vào ô </a:t>
            </a:r>
            <a:r>
              <a:rPr lang="vi-VN" altLang="en-US" sz="2400" b="1">
                <a:solidFill>
                  <a:srgbClr val="0000FF"/>
                </a:solidFill>
                <a:latin typeface="+mj-lt"/>
              </a:rPr>
              <a:t>trống</a:t>
            </a:r>
            <a:r>
              <a:rPr lang="vi-VN" altLang="en-US" sz="2400" b="1" smtClean="0">
                <a:solidFill>
                  <a:srgbClr val="0000FF"/>
                </a:solidFill>
                <a:latin typeface="+mj-lt"/>
              </a:rPr>
              <a:t>:</a:t>
            </a:r>
            <a:endParaRPr lang="vi-VN" altLang="en-US" sz="2400" b="1">
              <a:solidFill>
                <a:srgbClr val="0000FF"/>
              </a:solidFill>
              <a:latin typeface="+mj-lt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321274"/>
              </p:ext>
            </p:extLst>
          </p:nvPr>
        </p:nvGraphicFramePr>
        <p:xfrm>
          <a:off x="401638" y="2169160"/>
          <a:ext cx="9717722" cy="55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</a:tblGrid>
              <a:tr h="553720"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425211" y="224536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1001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87120" y="226568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59760" y="226568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263476" y="224536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332251" y="224536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101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499969" y="3246160"/>
            <a:ext cx="90573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số tự nhiên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liền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 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 số sau vào ô 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alt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535045"/>
              </p:ext>
            </p:extLst>
          </p:nvPr>
        </p:nvGraphicFramePr>
        <p:xfrm>
          <a:off x="398369" y="3997960"/>
          <a:ext cx="9883551" cy="55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694123"/>
                <a:gridCol w="480358"/>
                <a:gridCol w="762000"/>
                <a:gridCol w="1005840"/>
              </a:tblGrid>
              <a:tr h="553720"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1000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1002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10 000</a:t>
                      </a:r>
                      <a:endParaRPr lang="en-US" sz="20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8527862" y="408432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9999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2971" y="408432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465611" y="408432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99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569327" y="406400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999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38102" y="4064000"/>
            <a:ext cx="690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1001</a:t>
            </a:r>
            <a:endParaRPr lang="en-US" sz="20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7947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" grpId="0"/>
      <p:bldP spid="26" grpId="0"/>
      <p:bldP spid="27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3673227" y="16876"/>
            <a:ext cx="2937664" cy="778343"/>
            <a:chOff x="4149571" y="152697"/>
            <a:chExt cx="3318624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149571" y="526722"/>
              <a:ext cx="3318624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DÃY SỐ TỰ NHIÊN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19894" y="930275"/>
            <a:ext cx="9506426" cy="603885"/>
          </a:xfrm>
        </p:spPr>
        <p:txBody>
          <a:bodyPr/>
          <a:lstStyle/>
          <a:p>
            <a:pPr eaLnBrk="1" hangingPunct="1"/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 thích hợp vào chỗ chấm để có ba số tự nhiên liên tiếp :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871855" y="1560522"/>
            <a:ext cx="25209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+mj-lt"/>
              </a:rPr>
              <a:t>a) 4 ; 5 ; ... .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871855" y="2083762"/>
            <a:ext cx="3097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+mj-lt"/>
              </a:rPr>
              <a:t>b) .... ; 87 ; 88.</a:t>
            </a:r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882650" y="2546042"/>
            <a:ext cx="3384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+mj-lt"/>
              </a:rPr>
              <a:t>c) 896 ; ...  ; 898.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5071745" y="2657802"/>
            <a:ext cx="3816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+mj-lt"/>
              </a:rPr>
              <a:t>d) 9998 ; 9999 ; ... .</a:t>
            </a: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5048568" y="1560522"/>
            <a:ext cx="3095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+mj-lt"/>
              </a:rPr>
              <a:t>d) 9 ; 10 ; ... .</a:t>
            </a:r>
          </a:p>
        </p:txBody>
      </p:sp>
      <p:sp>
        <p:nvSpPr>
          <p:cNvPr id="12" name="Text Box 18"/>
          <p:cNvSpPr txBox="1">
            <a:spLocks noChangeArrowheads="1"/>
          </p:cNvSpPr>
          <p:nvPr/>
        </p:nvSpPr>
        <p:spPr bwMode="auto">
          <a:xfrm>
            <a:off x="1961515" y="1550361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+mj-lt"/>
              </a:rPr>
              <a:t> 6 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380480" y="1550360"/>
            <a:ext cx="719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+mj-lt"/>
              </a:rPr>
              <a:t>11 </a:t>
            </a: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1242378" y="2041853"/>
            <a:ext cx="7191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+mj-lt"/>
              </a:rPr>
              <a:t>86 </a:t>
            </a: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5068570" y="2088525"/>
            <a:ext cx="3384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+mj-lt"/>
              </a:rPr>
              <a:t>b) 99 ; 100 ;  ... .</a:t>
            </a:r>
          </a:p>
        </p:txBody>
      </p:sp>
      <p:sp>
        <p:nvSpPr>
          <p:cNvPr id="17" name="Text Box 23"/>
          <p:cNvSpPr txBox="1">
            <a:spLocks noChangeArrowheads="1"/>
          </p:cNvSpPr>
          <p:nvPr/>
        </p:nvSpPr>
        <p:spPr bwMode="auto">
          <a:xfrm>
            <a:off x="6651783" y="2092653"/>
            <a:ext cx="863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+mj-lt"/>
              </a:rPr>
              <a:t>101 </a:t>
            </a:r>
          </a:p>
        </p:txBody>
      </p:sp>
      <p:sp>
        <p:nvSpPr>
          <p:cNvPr id="19" name="Text Box 24"/>
          <p:cNvSpPr txBox="1">
            <a:spLocks noChangeArrowheads="1"/>
          </p:cNvSpPr>
          <p:nvPr/>
        </p:nvSpPr>
        <p:spPr bwMode="auto">
          <a:xfrm>
            <a:off x="1877378" y="2546041"/>
            <a:ext cx="863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+mj-lt"/>
              </a:rPr>
              <a:t>897 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7043420" y="2655918"/>
            <a:ext cx="14684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 smtClean="0">
                <a:solidFill>
                  <a:srgbClr val="990000"/>
                </a:solidFill>
                <a:latin typeface="+mj-lt"/>
              </a:rPr>
              <a:t>10</a:t>
            </a:r>
            <a:r>
              <a:rPr lang="en-US" altLang="en-US" sz="2400" b="1" smtClean="0">
                <a:solidFill>
                  <a:srgbClr val="990000"/>
                </a:solidFill>
                <a:latin typeface="+mj-lt"/>
              </a:rPr>
              <a:t> </a:t>
            </a:r>
            <a:r>
              <a:rPr lang="vi-VN" altLang="en-US" sz="2400" b="1" smtClean="0">
                <a:solidFill>
                  <a:srgbClr val="990000"/>
                </a:solidFill>
                <a:latin typeface="+mj-lt"/>
              </a:rPr>
              <a:t>000 </a:t>
            </a:r>
            <a:endParaRPr lang="vi-VN" altLang="en-US" sz="2400" b="1">
              <a:solidFill>
                <a:srgbClr val="990000"/>
              </a:solidFill>
              <a:latin typeface="+mj-lt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689610" y="3124835"/>
            <a:ext cx="5690870" cy="603885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>
            <a:lvl1pPr algn="l" defTabSz="77579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7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số thích hợp vào chỗ chấm:</a:t>
            </a:r>
            <a:endParaRPr lang="vi-VN" altLang="en-US" sz="2400" b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1141570" y="3714442"/>
            <a:ext cx="85713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vi-VN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909 ; 910 ; 911 ; ….. ; ….. ; ….. ; ….. ; …..</a:t>
            </a:r>
            <a:endParaRPr lang="vi-VN" alt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 Box 18"/>
          <p:cNvSpPr txBox="1">
            <a:spLocks noChangeArrowheads="1"/>
          </p:cNvSpPr>
          <p:nvPr/>
        </p:nvSpPr>
        <p:spPr bwMode="auto">
          <a:xfrm>
            <a:off x="3540103" y="3701434"/>
            <a:ext cx="737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912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1141569" y="4176107"/>
            <a:ext cx="85713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0 ; 2 ; 4 ; 6; …..;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…..;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…..;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vi-VN" alt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3104673" y="4163099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1141569" y="4632424"/>
            <a:ext cx="85713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 ; 3 ; 5 ; …..;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…..;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…..;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…..;</a:t>
            </a:r>
            <a:r>
              <a:rPr lang="en-US" alt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endParaRPr lang="vi-VN" altLang="en-US" sz="24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2704374" y="4622264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4267200" y="3701434"/>
            <a:ext cx="737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913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5004457" y="3701434"/>
            <a:ext cx="737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914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5741714" y="3701434"/>
            <a:ext cx="737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915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 Box 18"/>
          <p:cNvSpPr txBox="1">
            <a:spLocks noChangeArrowheads="1"/>
          </p:cNvSpPr>
          <p:nvPr/>
        </p:nvSpPr>
        <p:spPr bwMode="auto">
          <a:xfrm>
            <a:off x="6478971" y="3701434"/>
            <a:ext cx="7372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916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 Box 18"/>
          <p:cNvSpPr txBox="1">
            <a:spLocks noChangeArrowheads="1"/>
          </p:cNvSpPr>
          <p:nvPr/>
        </p:nvSpPr>
        <p:spPr bwMode="auto">
          <a:xfrm>
            <a:off x="3673227" y="4163099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4249490" y="4176107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882799" y="4176107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3280637" y="4622264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 Box 18"/>
          <p:cNvSpPr txBox="1">
            <a:spLocks noChangeArrowheads="1"/>
          </p:cNvSpPr>
          <p:nvPr/>
        </p:nvSpPr>
        <p:spPr bwMode="auto">
          <a:xfrm>
            <a:off x="3856900" y="4622264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4553585" y="4622264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5218916" y="4622264"/>
            <a:ext cx="5762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4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15</a:t>
            </a:r>
            <a:r>
              <a:rPr lang="vi-VN" altLang="en-US" sz="2400" b="1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altLang="en-US" sz="2400" b="1">
              <a:solidFill>
                <a:srgbClr val="99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09475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6" grpId="0"/>
      <p:bldP spid="17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4641</TotalTime>
  <Words>584</Words>
  <Application>Microsoft Office PowerPoint</Application>
  <PresentationFormat>Custom</PresentationFormat>
  <Paragraphs>80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3. Viết số thích hợp vào chỗ chấm để có ba số tự nhiên liên tiếp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về dự giờ thăm lớp!</dc:title>
  <dc:creator>MyPC</dc:creator>
  <cp:lastModifiedBy>Admin</cp:lastModifiedBy>
  <cp:revision>665</cp:revision>
  <dcterms:created xsi:type="dcterms:W3CDTF">2019-01-16T02:58:12Z</dcterms:created>
  <dcterms:modified xsi:type="dcterms:W3CDTF">2021-08-06T23:43:30Z</dcterms:modified>
</cp:coreProperties>
</file>