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7" r:id="rId3"/>
    <p:sldId id="269" r:id="rId4"/>
    <p:sldId id="270" r:id="rId5"/>
    <p:sldId id="271" r:id="rId6"/>
    <p:sldId id="263" r:id="rId7"/>
    <p:sldId id="266" r:id="rId8"/>
    <p:sldId id="265" r:id="rId9"/>
  </p:sldIdLst>
  <p:sldSz cx="10515600" cy="59436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660066"/>
    <a:srgbClr val="FF0000"/>
    <a:srgbClr val="FF0066"/>
    <a:srgbClr val="FF5050"/>
    <a:srgbClr val="800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39" autoAdjust="0"/>
  </p:normalViewPr>
  <p:slideViewPr>
    <p:cSldViewPr>
      <p:cViewPr>
        <p:scale>
          <a:sx n="75" d="100"/>
          <a:sy n="75" d="100"/>
        </p:scale>
        <p:origin x="-1267" y="-504"/>
      </p:cViewPr>
      <p:guideLst>
        <p:guide orient="horz" pos="1872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450" y="972715"/>
            <a:ext cx="7886700" cy="206925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4450" y="3121766"/>
            <a:ext cx="7886700" cy="143499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882AD-65E5-4375-97D5-64AC4ADE1B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56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B8F39-E202-419A-AC50-B49978F37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88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3810" y="238020"/>
            <a:ext cx="2366010" cy="50713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5780" y="238020"/>
            <a:ext cx="6922770" cy="50713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4F272-70BD-4426-BA27-501043190F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482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D0256-6B05-48A9-BBF4-9F3CB77CC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543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471" y="1481773"/>
            <a:ext cx="9069705" cy="247237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471" y="3977535"/>
            <a:ext cx="9069705" cy="1300162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821D6-3503-4708-AF9A-ECC1308D5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439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5780" y="1386841"/>
            <a:ext cx="4644390" cy="39225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5430" y="1386841"/>
            <a:ext cx="4644390" cy="39225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7980B-D50F-4DCA-B25B-3A3ABFD5B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30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774" y="316442"/>
            <a:ext cx="9069705" cy="11488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4774" y="1457008"/>
            <a:ext cx="4449048" cy="71405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4774" y="2171065"/>
            <a:ext cx="4449048" cy="319331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23523" y="1457008"/>
            <a:ext cx="4470956" cy="71405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23523" y="2171065"/>
            <a:ext cx="4470956" cy="319331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74BD0-AD9D-42E6-880E-B0756373A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284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A182B-0DA9-4A09-A620-0274A4411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662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5D82E-35EC-4848-BF07-03FDE6A5E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37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774" y="396240"/>
            <a:ext cx="3392011" cy="13868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0956" y="855769"/>
            <a:ext cx="5323523" cy="422380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774" y="1783080"/>
            <a:ext cx="3392011" cy="330337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E89EF-1986-4E99-9A43-8117B906AF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944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774" y="396240"/>
            <a:ext cx="3392011" cy="13868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0956" y="855769"/>
            <a:ext cx="5323523" cy="422380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774" y="1783080"/>
            <a:ext cx="3392011" cy="330337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530B2-4B23-4971-B31E-F732EB200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84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25463" y="238125"/>
            <a:ext cx="946467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5463" y="1387475"/>
            <a:ext cx="9464675" cy="392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5463" y="5411788"/>
            <a:ext cx="2454275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5411788"/>
            <a:ext cx="3330575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35863" y="5411788"/>
            <a:ext cx="2454275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15C6AF9-0B75-46D5-93A0-E65B064292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4"/>
          <p:cNvSpPr>
            <a:spLocks noChangeArrowheads="1" noChangeShapeType="1" noTextEdit="1"/>
          </p:cNvSpPr>
          <p:nvPr/>
        </p:nvSpPr>
        <p:spPr bwMode="auto">
          <a:xfrm>
            <a:off x="1781175" y="2168525"/>
            <a:ext cx="6937375" cy="769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Palatino Linotype"/>
              </a:rPr>
              <a:t>ÔN TẬP VỀ GIẢI TOÁN</a:t>
            </a:r>
          </a:p>
        </p:txBody>
      </p:sp>
      <p:grpSp>
        <p:nvGrpSpPr>
          <p:cNvPr id="2051" name="Group 5"/>
          <p:cNvGrpSpPr>
            <a:grpSpLocks/>
          </p:cNvGrpSpPr>
          <p:nvPr/>
        </p:nvGrpSpPr>
        <p:grpSpPr bwMode="auto">
          <a:xfrm>
            <a:off x="4038600" y="742950"/>
            <a:ext cx="2590800" cy="609600"/>
            <a:chOff x="1488" y="576"/>
            <a:chExt cx="2880" cy="624"/>
          </a:xfrm>
        </p:grpSpPr>
        <p:sp>
          <p:nvSpPr>
            <p:cNvPr id="2052" name="WordArt 6"/>
            <p:cNvSpPr>
              <a:spLocks noChangeArrowheads="1" noChangeShapeType="1" noTextEdit="1"/>
            </p:cNvSpPr>
            <p:nvPr/>
          </p:nvSpPr>
          <p:spPr bwMode="auto">
            <a:xfrm>
              <a:off x="1488" y="576"/>
              <a:ext cx="2880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FFFF99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Toán 5</a:t>
              </a:r>
            </a:p>
          </p:txBody>
        </p:sp>
        <p:sp>
          <p:nvSpPr>
            <p:cNvPr id="2053" name="Line 7"/>
            <p:cNvSpPr>
              <a:spLocks noChangeShapeType="1"/>
            </p:cNvSpPr>
            <p:nvPr/>
          </p:nvSpPr>
          <p:spPr bwMode="auto">
            <a:xfrm>
              <a:off x="1508" y="1200"/>
              <a:ext cx="2832" cy="0"/>
            </a:xfrm>
            <a:prstGeom prst="line">
              <a:avLst/>
            </a:prstGeom>
            <a:noFill/>
            <a:ln w="57150">
              <a:solidFill>
                <a:srgbClr val="66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81388" y="131763"/>
            <a:ext cx="2847975" cy="727075"/>
          </a:xfrm>
        </p:spPr>
        <p:txBody>
          <a:bodyPr anchor="ctr"/>
          <a:lstStyle/>
          <a:p>
            <a:pPr eaLnBrk="1" hangingPunct="1"/>
            <a:r>
              <a:rPr lang="en-US" sz="2400" b="1" smtClean="0">
                <a:solidFill>
                  <a:srgbClr val="800000"/>
                </a:solidFill>
                <a:latin typeface="Times New Roman" pitchFamily="18" charset="0"/>
              </a:rPr>
              <a:t>TOÁN</a:t>
            </a:r>
            <a:br>
              <a:rPr lang="en-US" sz="2400" b="1" smtClean="0">
                <a:solidFill>
                  <a:srgbClr val="800000"/>
                </a:solidFill>
                <a:latin typeface="Times New Roman" pitchFamily="18" charset="0"/>
              </a:rPr>
            </a:br>
            <a:r>
              <a:rPr lang="en-US" sz="1800" b="1" smtClean="0">
                <a:solidFill>
                  <a:srgbClr val="FF0000"/>
                </a:solidFill>
                <a:latin typeface="Times New Roman" pitchFamily="18" charset="0"/>
              </a:rPr>
              <a:t>ÔN TẬP VỀ GIẢI TOÁN</a:t>
            </a:r>
            <a:endParaRPr lang="en-US" sz="2400" b="1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525463" y="593725"/>
            <a:ext cx="1501775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 u="sng">
                <a:latin typeface="Times New Roman" pitchFamily="18" charset="0"/>
                <a:cs typeface="Times New Roman" pitchFamily="18" charset="0"/>
              </a:rPr>
              <a:t>Bài toán 1: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933575" y="1627188"/>
            <a:ext cx="1150938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 u="sng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</a:p>
        </p:txBody>
      </p:sp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350838" y="1004888"/>
            <a:ext cx="9990137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Tổng của hai số là 121. tỉ số của hai số đó là       . Tìm hai số đó.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76200" y="2644775"/>
            <a:ext cx="122713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Số bé: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122238" y="3355975"/>
            <a:ext cx="13144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Số lớn: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131888" y="2813050"/>
            <a:ext cx="2628900" cy="263525"/>
            <a:chOff x="2541588" y="3170238"/>
            <a:chExt cx="2628900" cy="263525"/>
          </a:xfrm>
        </p:grpSpPr>
        <p:sp>
          <p:nvSpPr>
            <p:cNvPr id="3108" name="Line 12"/>
            <p:cNvSpPr>
              <a:spLocks noChangeShapeType="1"/>
            </p:cNvSpPr>
            <p:nvPr/>
          </p:nvSpPr>
          <p:spPr bwMode="auto">
            <a:xfrm>
              <a:off x="2541588" y="3302000"/>
              <a:ext cx="2628900" cy="0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Line 13"/>
            <p:cNvSpPr>
              <a:spLocks noChangeShapeType="1"/>
            </p:cNvSpPr>
            <p:nvPr/>
          </p:nvSpPr>
          <p:spPr bwMode="auto">
            <a:xfrm>
              <a:off x="2541588" y="3170238"/>
              <a:ext cx="0" cy="2635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Line 14"/>
            <p:cNvSpPr>
              <a:spLocks noChangeShapeType="1"/>
            </p:cNvSpPr>
            <p:nvPr/>
          </p:nvSpPr>
          <p:spPr bwMode="auto">
            <a:xfrm>
              <a:off x="3067050" y="3170238"/>
              <a:ext cx="0" cy="2635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Line 15"/>
            <p:cNvSpPr>
              <a:spLocks noChangeShapeType="1"/>
            </p:cNvSpPr>
            <p:nvPr/>
          </p:nvSpPr>
          <p:spPr bwMode="auto">
            <a:xfrm>
              <a:off x="3592513" y="3170238"/>
              <a:ext cx="0" cy="2635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Line 16"/>
            <p:cNvSpPr>
              <a:spLocks noChangeShapeType="1"/>
            </p:cNvSpPr>
            <p:nvPr/>
          </p:nvSpPr>
          <p:spPr bwMode="auto">
            <a:xfrm>
              <a:off x="4117975" y="3170238"/>
              <a:ext cx="0" cy="2635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Line 17"/>
            <p:cNvSpPr>
              <a:spLocks noChangeShapeType="1"/>
            </p:cNvSpPr>
            <p:nvPr/>
          </p:nvSpPr>
          <p:spPr bwMode="auto">
            <a:xfrm>
              <a:off x="4645025" y="3170238"/>
              <a:ext cx="0" cy="2635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Line 20"/>
            <p:cNvSpPr>
              <a:spLocks noChangeShapeType="1"/>
            </p:cNvSpPr>
            <p:nvPr/>
          </p:nvSpPr>
          <p:spPr bwMode="auto">
            <a:xfrm>
              <a:off x="5170488" y="3170238"/>
              <a:ext cx="0" cy="2635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131888" y="3419475"/>
            <a:ext cx="3154362" cy="263525"/>
            <a:chOff x="2541588" y="3632200"/>
            <a:chExt cx="3154362" cy="263525"/>
          </a:xfrm>
        </p:grpSpPr>
        <p:sp>
          <p:nvSpPr>
            <p:cNvPr id="3100" name="Line 21"/>
            <p:cNvSpPr>
              <a:spLocks noChangeShapeType="1"/>
            </p:cNvSpPr>
            <p:nvPr/>
          </p:nvSpPr>
          <p:spPr bwMode="auto">
            <a:xfrm>
              <a:off x="5170488" y="3632200"/>
              <a:ext cx="0" cy="2635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Line 22"/>
            <p:cNvSpPr>
              <a:spLocks noChangeShapeType="1"/>
            </p:cNvSpPr>
            <p:nvPr/>
          </p:nvSpPr>
          <p:spPr bwMode="auto">
            <a:xfrm>
              <a:off x="5695950" y="3632200"/>
              <a:ext cx="0" cy="2635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Line 23"/>
            <p:cNvSpPr>
              <a:spLocks noChangeShapeType="1"/>
            </p:cNvSpPr>
            <p:nvPr/>
          </p:nvSpPr>
          <p:spPr bwMode="auto">
            <a:xfrm>
              <a:off x="2541588" y="3763963"/>
              <a:ext cx="3154362" cy="0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Line 24"/>
            <p:cNvSpPr>
              <a:spLocks noChangeShapeType="1"/>
            </p:cNvSpPr>
            <p:nvPr/>
          </p:nvSpPr>
          <p:spPr bwMode="auto">
            <a:xfrm>
              <a:off x="2541588" y="3632200"/>
              <a:ext cx="0" cy="2635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Line 25"/>
            <p:cNvSpPr>
              <a:spLocks noChangeShapeType="1"/>
            </p:cNvSpPr>
            <p:nvPr/>
          </p:nvSpPr>
          <p:spPr bwMode="auto">
            <a:xfrm>
              <a:off x="3067050" y="3632200"/>
              <a:ext cx="0" cy="2635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Line 27"/>
            <p:cNvSpPr>
              <a:spLocks noChangeShapeType="1"/>
            </p:cNvSpPr>
            <p:nvPr/>
          </p:nvSpPr>
          <p:spPr bwMode="auto">
            <a:xfrm>
              <a:off x="3592513" y="3632200"/>
              <a:ext cx="0" cy="2635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6" name="Line 29"/>
            <p:cNvSpPr>
              <a:spLocks noChangeShapeType="1"/>
            </p:cNvSpPr>
            <p:nvPr/>
          </p:nvSpPr>
          <p:spPr bwMode="auto">
            <a:xfrm>
              <a:off x="4117975" y="3632200"/>
              <a:ext cx="0" cy="2635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Line 30"/>
            <p:cNvSpPr>
              <a:spLocks noChangeShapeType="1"/>
            </p:cNvSpPr>
            <p:nvPr/>
          </p:nvSpPr>
          <p:spPr bwMode="auto">
            <a:xfrm>
              <a:off x="4645025" y="3632200"/>
              <a:ext cx="0" cy="2635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12" name="AutoShape 32"/>
          <p:cNvSpPr>
            <a:spLocks/>
          </p:cNvSpPr>
          <p:nvPr/>
        </p:nvSpPr>
        <p:spPr bwMode="auto">
          <a:xfrm>
            <a:off x="4414838" y="2813050"/>
            <a:ext cx="177800" cy="839788"/>
          </a:xfrm>
          <a:prstGeom prst="rightBrace">
            <a:avLst>
              <a:gd name="adj1" fmla="val 41022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 sz="2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4618038" y="2998788"/>
            <a:ext cx="60801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121</a:t>
            </a: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5730875" y="2122488"/>
            <a:ext cx="394652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Tổng số phần bằng nhau là:</a:t>
            </a:r>
          </a:p>
          <a:p>
            <a:pPr algn="ctr" eaLnBrk="1" hangingPunct="1"/>
            <a:r>
              <a:rPr 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5 + 6 = 11 (phần)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5942013" y="2973388"/>
            <a:ext cx="3627437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Số bé là:</a:t>
            </a:r>
          </a:p>
          <a:p>
            <a:pPr algn="ctr" eaLnBrk="1" hangingPunct="1"/>
            <a:r>
              <a:rPr 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121 : 11 x 5 = 55</a:t>
            </a:r>
          </a:p>
        </p:txBody>
      </p:sp>
      <p:sp>
        <p:nvSpPr>
          <p:cNvPr id="20516" name="Text Box 36"/>
          <p:cNvSpPr txBox="1">
            <a:spLocks noChangeArrowheads="1"/>
          </p:cNvSpPr>
          <p:nvPr/>
        </p:nvSpPr>
        <p:spPr bwMode="auto">
          <a:xfrm>
            <a:off x="5813425" y="3787775"/>
            <a:ext cx="3535363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Số lớn là:</a:t>
            </a:r>
          </a:p>
          <a:p>
            <a:pPr algn="ctr" eaLnBrk="1" hangingPunct="1"/>
            <a:r>
              <a:rPr 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121 – 55 = 66</a:t>
            </a:r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7380288" y="4572000"/>
            <a:ext cx="2193925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Đáp số: 55 và 66</a:t>
            </a:r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131888" y="3749675"/>
            <a:ext cx="3154362" cy="517525"/>
            <a:chOff x="2541588" y="3962400"/>
            <a:chExt cx="3154362" cy="517882"/>
          </a:xfrm>
        </p:grpSpPr>
        <p:sp>
          <p:nvSpPr>
            <p:cNvPr id="3098" name="AutoShape 39"/>
            <p:cNvSpPr>
              <a:spLocks/>
            </p:cNvSpPr>
            <p:nvPr/>
          </p:nvSpPr>
          <p:spPr bwMode="auto">
            <a:xfrm rot="5400000">
              <a:off x="4052887" y="2451101"/>
              <a:ext cx="131763" cy="3154362"/>
            </a:xfrm>
            <a:prstGeom prst="rightBrace">
              <a:avLst>
                <a:gd name="adj1" fmla="val 150399"/>
                <a:gd name="adj2" fmla="val 46671"/>
              </a:avLst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99" name="Text Box 40"/>
            <p:cNvSpPr txBox="1">
              <a:spLocks noChangeArrowheads="1"/>
            </p:cNvSpPr>
            <p:nvPr/>
          </p:nvSpPr>
          <p:spPr bwMode="auto">
            <a:xfrm>
              <a:off x="4063390" y="4049395"/>
              <a:ext cx="325730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200" b="1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143000" y="2116138"/>
            <a:ext cx="2628900" cy="679450"/>
            <a:chOff x="2541589" y="2423755"/>
            <a:chExt cx="2628901" cy="678220"/>
          </a:xfrm>
        </p:grpSpPr>
        <p:sp>
          <p:nvSpPr>
            <p:cNvPr id="3096" name="AutoShape 38"/>
            <p:cNvSpPr>
              <a:spLocks/>
            </p:cNvSpPr>
            <p:nvPr/>
          </p:nvSpPr>
          <p:spPr bwMode="auto">
            <a:xfrm rot="-5400000">
              <a:off x="3691734" y="1623218"/>
              <a:ext cx="328612" cy="2628901"/>
            </a:xfrm>
            <a:prstGeom prst="rightBrace">
              <a:avLst>
                <a:gd name="adj1" fmla="val 48593"/>
                <a:gd name="adj2" fmla="val 46671"/>
              </a:avLst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97" name="Text Box 41"/>
            <p:cNvSpPr txBox="1">
              <a:spLocks noChangeArrowheads="1"/>
            </p:cNvSpPr>
            <p:nvPr/>
          </p:nvSpPr>
          <p:spPr bwMode="auto">
            <a:xfrm>
              <a:off x="3623337" y="2423755"/>
              <a:ext cx="325730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200" b="1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703888" y="877888"/>
            <a:ext cx="352425" cy="768350"/>
            <a:chOff x="486718" y="1435775"/>
            <a:chExt cx="353505" cy="767516"/>
          </a:xfrm>
        </p:grpSpPr>
        <p:sp>
          <p:nvSpPr>
            <p:cNvPr id="3093" name="Text Box 8"/>
            <p:cNvSpPr txBox="1">
              <a:spLocks noChangeArrowheads="1"/>
            </p:cNvSpPr>
            <p:nvPr/>
          </p:nvSpPr>
          <p:spPr bwMode="auto">
            <a:xfrm>
              <a:off x="486718" y="1435775"/>
              <a:ext cx="350837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2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3094" name="Text Box 8"/>
            <p:cNvSpPr txBox="1">
              <a:spLocks noChangeArrowheads="1"/>
            </p:cNvSpPr>
            <p:nvPr/>
          </p:nvSpPr>
          <p:spPr bwMode="auto">
            <a:xfrm>
              <a:off x="489386" y="1772404"/>
              <a:ext cx="350837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2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515381" y="1816361"/>
              <a:ext cx="273887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7162800" y="1547813"/>
            <a:ext cx="701675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 u="sng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5286375" y="2052638"/>
            <a:ext cx="0" cy="3586162"/>
          </a:xfrm>
          <a:prstGeom prst="line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0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20487" grpId="0"/>
      <p:bldP spid="3078" grpId="0"/>
      <p:bldP spid="20490" grpId="0"/>
      <p:bldP spid="20491" grpId="0"/>
      <p:bldP spid="20512" grpId="0" animBg="1"/>
      <p:bldP spid="20513" grpId="0"/>
      <p:bldP spid="20517" grpId="0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81388" y="131763"/>
            <a:ext cx="2847975" cy="727075"/>
          </a:xfrm>
        </p:spPr>
        <p:txBody>
          <a:bodyPr anchor="ctr"/>
          <a:lstStyle/>
          <a:p>
            <a:pPr eaLnBrk="1" hangingPunct="1"/>
            <a:r>
              <a:rPr lang="en-US" sz="2400" b="1" smtClean="0">
                <a:solidFill>
                  <a:srgbClr val="800000"/>
                </a:solidFill>
                <a:latin typeface="Times New Roman" pitchFamily="18" charset="0"/>
              </a:rPr>
              <a:t>TOÁN</a:t>
            </a:r>
            <a:br>
              <a:rPr lang="en-US" sz="2400" b="1" smtClean="0">
                <a:solidFill>
                  <a:srgbClr val="800000"/>
                </a:solidFill>
                <a:latin typeface="Times New Roman" pitchFamily="18" charset="0"/>
              </a:rPr>
            </a:br>
            <a:r>
              <a:rPr lang="en-US" sz="1800" b="1" smtClean="0">
                <a:solidFill>
                  <a:srgbClr val="FF0000"/>
                </a:solidFill>
                <a:latin typeface="Times New Roman" pitchFamily="18" charset="0"/>
              </a:rPr>
              <a:t>ÔN TẬP VỀ GIẢI TOÁN</a:t>
            </a:r>
            <a:endParaRPr lang="en-US" sz="2400" b="1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25463" y="593725"/>
            <a:ext cx="1501775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 u="sng">
                <a:latin typeface="Times New Roman" pitchFamily="18" charset="0"/>
                <a:cs typeface="Times New Roman" pitchFamily="18" charset="0"/>
              </a:rPr>
              <a:t>Bài toán 1: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933575" y="1627188"/>
            <a:ext cx="1150938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 u="sng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76200" y="2644775"/>
            <a:ext cx="122713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Số bé: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122238" y="3355975"/>
            <a:ext cx="13144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Số lớn: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131888" y="2813050"/>
            <a:ext cx="1577975" cy="263525"/>
            <a:chOff x="2541588" y="3170238"/>
            <a:chExt cx="1577182" cy="263525"/>
          </a:xfrm>
        </p:grpSpPr>
        <p:sp>
          <p:nvSpPr>
            <p:cNvPr id="4131" name="Line 12"/>
            <p:cNvSpPr>
              <a:spLocks noChangeShapeType="1"/>
            </p:cNvSpPr>
            <p:nvPr/>
          </p:nvSpPr>
          <p:spPr bwMode="auto">
            <a:xfrm>
              <a:off x="2541588" y="3302000"/>
              <a:ext cx="1577182" cy="0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2" name="Line 13"/>
            <p:cNvSpPr>
              <a:spLocks noChangeShapeType="1"/>
            </p:cNvSpPr>
            <p:nvPr/>
          </p:nvSpPr>
          <p:spPr bwMode="auto">
            <a:xfrm>
              <a:off x="2541588" y="3170238"/>
              <a:ext cx="0" cy="2635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3" name="Line 14"/>
            <p:cNvSpPr>
              <a:spLocks noChangeShapeType="1"/>
            </p:cNvSpPr>
            <p:nvPr/>
          </p:nvSpPr>
          <p:spPr bwMode="auto">
            <a:xfrm>
              <a:off x="3067050" y="3170238"/>
              <a:ext cx="0" cy="2635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4" name="Line 15"/>
            <p:cNvSpPr>
              <a:spLocks noChangeShapeType="1"/>
            </p:cNvSpPr>
            <p:nvPr/>
          </p:nvSpPr>
          <p:spPr bwMode="auto">
            <a:xfrm>
              <a:off x="3592513" y="3170238"/>
              <a:ext cx="0" cy="2635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5" name="Line 16"/>
            <p:cNvSpPr>
              <a:spLocks noChangeShapeType="1"/>
            </p:cNvSpPr>
            <p:nvPr/>
          </p:nvSpPr>
          <p:spPr bwMode="auto">
            <a:xfrm>
              <a:off x="4117975" y="3170238"/>
              <a:ext cx="0" cy="2635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131888" y="3419475"/>
            <a:ext cx="2628900" cy="263525"/>
            <a:chOff x="2541588" y="3632200"/>
            <a:chExt cx="2628900" cy="263525"/>
          </a:xfrm>
        </p:grpSpPr>
        <p:sp>
          <p:nvSpPr>
            <p:cNvPr id="4124" name="Line 21"/>
            <p:cNvSpPr>
              <a:spLocks noChangeShapeType="1"/>
            </p:cNvSpPr>
            <p:nvPr/>
          </p:nvSpPr>
          <p:spPr bwMode="auto">
            <a:xfrm>
              <a:off x="5170488" y="3632200"/>
              <a:ext cx="0" cy="2635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5" name="Line 23"/>
            <p:cNvSpPr>
              <a:spLocks noChangeShapeType="1"/>
            </p:cNvSpPr>
            <p:nvPr/>
          </p:nvSpPr>
          <p:spPr bwMode="auto">
            <a:xfrm>
              <a:off x="2541588" y="3763963"/>
              <a:ext cx="2628900" cy="0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6" name="Line 24"/>
            <p:cNvSpPr>
              <a:spLocks noChangeShapeType="1"/>
            </p:cNvSpPr>
            <p:nvPr/>
          </p:nvSpPr>
          <p:spPr bwMode="auto">
            <a:xfrm>
              <a:off x="2541588" y="3632200"/>
              <a:ext cx="0" cy="2635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Line 25"/>
            <p:cNvSpPr>
              <a:spLocks noChangeShapeType="1"/>
            </p:cNvSpPr>
            <p:nvPr/>
          </p:nvSpPr>
          <p:spPr bwMode="auto">
            <a:xfrm>
              <a:off x="3067050" y="3632200"/>
              <a:ext cx="0" cy="2635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Line 27"/>
            <p:cNvSpPr>
              <a:spLocks noChangeShapeType="1"/>
            </p:cNvSpPr>
            <p:nvPr/>
          </p:nvSpPr>
          <p:spPr bwMode="auto">
            <a:xfrm>
              <a:off x="3592513" y="3632200"/>
              <a:ext cx="0" cy="2635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9" name="Line 29"/>
            <p:cNvSpPr>
              <a:spLocks noChangeShapeType="1"/>
            </p:cNvSpPr>
            <p:nvPr/>
          </p:nvSpPr>
          <p:spPr bwMode="auto">
            <a:xfrm>
              <a:off x="4117975" y="3632200"/>
              <a:ext cx="0" cy="2635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0" name="Line 30"/>
            <p:cNvSpPr>
              <a:spLocks noChangeShapeType="1"/>
            </p:cNvSpPr>
            <p:nvPr/>
          </p:nvSpPr>
          <p:spPr bwMode="auto">
            <a:xfrm>
              <a:off x="4645025" y="3632200"/>
              <a:ext cx="0" cy="2635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12" name="AutoShape 32"/>
          <p:cNvSpPr>
            <a:spLocks/>
          </p:cNvSpPr>
          <p:nvPr/>
        </p:nvSpPr>
        <p:spPr bwMode="auto">
          <a:xfrm rot="-5400000">
            <a:off x="3163888" y="2822575"/>
            <a:ext cx="196850" cy="996950"/>
          </a:xfrm>
          <a:prstGeom prst="rightBrace">
            <a:avLst>
              <a:gd name="adj1" fmla="val 41384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 sz="2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2959100" y="2801938"/>
            <a:ext cx="608013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192</a:t>
            </a: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4892675" y="2300288"/>
            <a:ext cx="3946525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Hiệu số phần bằng nhau là:</a:t>
            </a:r>
          </a:p>
          <a:p>
            <a:pPr algn="ctr" eaLnBrk="1" hangingPunct="1"/>
            <a:r>
              <a:rPr 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5 - 3 = 2 (phần)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5103813" y="3151188"/>
            <a:ext cx="3627437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Số bé là:</a:t>
            </a:r>
          </a:p>
          <a:p>
            <a:pPr algn="ctr" eaLnBrk="1" hangingPunct="1"/>
            <a:r>
              <a:rPr 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192 : 2 x 3 = 288</a:t>
            </a:r>
          </a:p>
        </p:txBody>
      </p:sp>
      <p:sp>
        <p:nvSpPr>
          <p:cNvPr id="20516" name="Text Box 36"/>
          <p:cNvSpPr txBox="1">
            <a:spLocks noChangeArrowheads="1"/>
          </p:cNvSpPr>
          <p:nvPr/>
        </p:nvSpPr>
        <p:spPr bwMode="auto">
          <a:xfrm>
            <a:off x="4975225" y="3967163"/>
            <a:ext cx="3535363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Số lớn là:</a:t>
            </a:r>
          </a:p>
          <a:p>
            <a:pPr algn="ctr" eaLnBrk="1" hangingPunct="1"/>
            <a:r>
              <a:rPr 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288 +192 = 480</a:t>
            </a:r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6542088" y="4751388"/>
            <a:ext cx="275431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Đáp số: 288 và 480</a:t>
            </a:r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131888" y="3749675"/>
            <a:ext cx="2628900" cy="517525"/>
            <a:chOff x="2541588" y="3962400"/>
            <a:chExt cx="3154362" cy="517882"/>
          </a:xfrm>
        </p:grpSpPr>
        <p:sp>
          <p:nvSpPr>
            <p:cNvPr id="4122" name="AutoShape 39"/>
            <p:cNvSpPr>
              <a:spLocks/>
            </p:cNvSpPr>
            <p:nvPr/>
          </p:nvSpPr>
          <p:spPr bwMode="auto">
            <a:xfrm rot="5400000">
              <a:off x="4052887" y="2451101"/>
              <a:ext cx="131763" cy="3154362"/>
            </a:xfrm>
            <a:prstGeom prst="rightBrace">
              <a:avLst>
                <a:gd name="adj1" fmla="val 150399"/>
                <a:gd name="adj2" fmla="val 46671"/>
              </a:avLst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23" name="Text Box 40"/>
            <p:cNvSpPr txBox="1">
              <a:spLocks noChangeArrowheads="1"/>
            </p:cNvSpPr>
            <p:nvPr/>
          </p:nvSpPr>
          <p:spPr bwMode="auto">
            <a:xfrm>
              <a:off x="4063390" y="4049395"/>
              <a:ext cx="325730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200" b="1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143000" y="2087563"/>
            <a:ext cx="1565275" cy="708025"/>
            <a:chOff x="2541589" y="2394784"/>
            <a:chExt cx="2628901" cy="707191"/>
          </a:xfrm>
        </p:grpSpPr>
        <p:sp>
          <p:nvSpPr>
            <p:cNvPr id="4120" name="AutoShape 38"/>
            <p:cNvSpPr>
              <a:spLocks/>
            </p:cNvSpPr>
            <p:nvPr/>
          </p:nvSpPr>
          <p:spPr bwMode="auto">
            <a:xfrm rot="-5400000">
              <a:off x="3691734" y="1623218"/>
              <a:ext cx="328612" cy="2628901"/>
            </a:xfrm>
            <a:prstGeom prst="rightBrace">
              <a:avLst>
                <a:gd name="adj1" fmla="val 48593"/>
                <a:gd name="adj2" fmla="val 46671"/>
              </a:avLst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2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21" name="Text Box 41"/>
            <p:cNvSpPr txBox="1">
              <a:spLocks noChangeArrowheads="1"/>
            </p:cNvSpPr>
            <p:nvPr/>
          </p:nvSpPr>
          <p:spPr bwMode="auto">
            <a:xfrm>
              <a:off x="3503962" y="2394784"/>
              <a:ext cx="325730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200" b="1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grpSp>
        <p:nvGrpSpPr>
          <p:cNvPr id="4113" name="Group 1"/>
          <p:cNvGrpSpPr>
            <a:grpSpLocks/>
          </p:cNvGrpSpPr>
          <p:nvPr/>
        </p:nvGrpSpPr>
        <p:grpSpPr bwMode="auto">
          <a:xfrm>
            <a:off x="6181725" y="898525"/>
            <a:ext cx="352425" cy="766763"/>
            <a:chOff x="6181248" y="898446"/>
            <a:chExt cx="353505" cy="767516"/>
          </a:xfrm>
        </p:grpSpPr>
        <p:sp>
          <p:nvSpPr>
            <p:cNvPr id="4117" name="Text Box 8"/>
            <p:cNvSpPr txBox="1">
              <a:spLocks noChangeArrowheads="1"/>
            </p:cNvSpPr>
            <p:nvPr/>
          </p:nvSpPr>
          <p:spPr bwMode="auto">
            <a:xfrm>
              <a:off x="6181248" y="898446"/>
              <a:ext cx="350837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200" b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4118" name="Text Box 8"/>
            <p:cNvSpPr txBox="1">
              <a:spLocks noChangeArrowheads="1"/>
            </p:cNvSpPr>
            <p:nvPr/>
          </p:nvSpPr>
          <p:spPr bwMode="auto">
            <a:xfrm>
              <a:off x="6183916" y="1235075"/>
              <a:ext cx="350837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200" b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6209911" y="1278232"/>
              <a:ext cx="273887" cy="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6324600" y="1725613"/>
            <a:ext cx="70167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 u="sng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267200" y="1889125"/>
            <a:ext cx="0" cy="3586163"/>
          </a:xfrm>
          <a:prstGeom prst="line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6" name="Text Box 6"/>
          <p:cNvSpPr txBox="1">
            <a:spLocks noChangeArrowheads="1"/>
          </p:cNvSpPr>
          <p:nvPr/>
        </p:nvSpPr>
        <p:spPr bwMode="auto">
          <a:xfrm>
            <a:off x="350838" y="1004888"/>
            <a:ext cx="999013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0000CC"/>
                </a:solidFill>
                <a:latin typeface="Times New Roman" pitchFamily="18" charset="0"/>
              </a:rPr>
              <a:t>Hiệu của hai số là 192. tỉ số của hai số đó là         . Tìm hai số đó.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0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/>
      <p:bldP spid="20490" grpId="0"/>
      <p:bldP spid="20491" grpId="0"/>
      <p:bldP spid="20512" grpId="0" animBg="1"/>
      <p:bldP spid="20513" grpId="0"/>
      <p:bldP spid="20517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81388" y="131763"/>
            <a:ext cx="2847975" cy="727075"/>
          </a:xfrm>
        </p:spPr>
        <p:txBody>
          <a:bodyPr anchor="ctr"/>
          <a:lstStyle/>
          <a:p>
            <a:pPr eaLnBrk="1" hangingPunct="1"/>
            <a:r>
              <a:rPr lang="en-US" sz="2400" b="1" smtClean="0">
                <a:solidFill>
                  <a:srgbClr val="800000"/>
                </a:solidFill>
                <a:latin typeface="Times New Roman" pitchFamily="18" charset="0"/>
              </a:rPr>
              <a:t>TOÁN</a:t>
            </a:r>
            <a:br>
              <a:rPr lang="en-US" sz="2400" b="1" smtClean="0">
                <a:solidFill>
                  <a:srgbClr val="800000"/>
                </a:solidFill>
                <a:latin typeface="Times New Roman" pitchFamily="18" charset="0"/>
              </a:rPr>
            </a:br>
            <a:r>
              <a:rPr lang="en-US" sz="1800" b="1" smtClean="0">
                <a:solidFill>
                  <a:srgbClr val="FF0000"/>
                </a:solidFill>
                <a:latin typeface="Times New Roman" pitchFamily="18" charset="0"/>
              </a:rPr>
              <a:t>ÔN TẬP VỀ GIẢI TOÁN</a:t>
            </a:r>
            <a:endParaRPr lang="en-US" sz="2400" b="1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25463" y="593725"/>
            <a:ext cx="141605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 u="sng"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641475" y="1627188"/>
            <a:ext cx="1149350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 u="sng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</a:p>
        </p:txBody>
      </p:sp>
      <p:grpSp>
        <p:nvGrpSpPr>
          <p:cNvPr id="5125" name="Group 1"/>
          <p:cNvGrpSpPr>
            <a:grpSpLocks/>
          </p:cNvGrpSpPr>
          <p:nvPr/>
        </p:nvGrpSpPr>
        <p:grpSpPr bwMode="auto">
          <a:xfrm>
            <a:off x="5942013" y="877888"/>
            <a:ext cx="354012" cy="768350"/>
            <a:chOff x="6181248" y="898446"/>
            <a:chExt cx="353505" cy="767516"/>
          </a:xfrm>
        </p:grpSpPr>
        <p:sp>
          <p:nvSpPr>
            <p:cNvPr id="5161" name="Text Box 8"/>
            <p:cNvSpPr txBox="1">
              <a:spLocks noChangeArrowheads="1"/>
            </p:cNvSpPr>
            <p:nvPr/>
          </p:nvSpPr>
          <p:spPr bwMode="auto">
            <a:xfrm>
              <a:off x="6181248" y="898446"/>
              <a:ext cx="350837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200" b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5162" name="Text Box 8"/>
            <p:cNvSpPr txBox="1">
              <a:spLocks noChangeArrowheads="1"/>
            </p:cNvSpPr>
            <p:nvPr/>
          </p:nvSpPr>
          <p:spPr bwMode="auto">
            <a:xfrm>
              <a:off x="6183916" y="1235075"/>
              <a:ext cx="350837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200" b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6209782" y="1279032"/>
              <a:ext cx="274244" cy="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7864475" y="1643063"/>
            <a:ext cx="703263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 u="sng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5813425" y="2122488"/>
            <a:ext cx="0" cy="3584575"/>
          </a:xfrm>
          <a:prstGeom prst="line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350838" y="1004888"/>
            <a:ext cx="999013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0000CC"/>
                </a:solidFill>
                <a:latin typeface="Times New Roman" pitchFamily="18" charset="0"/>
              </a:rPr>
              <a:t>a. Tổng của hai số là 80. Số thứ nhất bằng       số thứ hai. Tìm hai số đó.</a:t>
            </a:r>
          </a:p>
        </p:txBody>
      </p: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180975" y="2608263"/>
            <a:ext cx="245268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a. Ta có sơ đồ:</a:t>
            </a:r>
          </a:p>
        </p:txBody>
      </p:sp>
      <p:sp>
        <p:nvSpPr>
          <p:cNvPr id="42" name="Text Box 17"/>
          <p:cNvSpPr txBox="1">
            <a:spLocks noChangeArrowheads="1"/>
          </p:cNvSpPr>
          <p:nvPr/>
        </p:nvSpPr>
        <p:spPr bwMode="auto">
          <a:xfrm>
            <a:off x="180975" y="3071813"/>
            <a:ext cx="24526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Số thứ nhất:</a:t>
            </a:r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180975" y="3532188"/>
            <a:ext cx="21034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Số thứ hai:</a:t>
            </a:r>
          </a:p>
        </p:txBody>
      </p:sp>
      <p:sp>
        <p:nvSpPr>
          <p:cNvPr id="45" name="Line 19"/>
          <p:cNvSpPr>
            <a:spLocks noChangeShapeType="1"/>
          </p:cNvSpPr>
          <p:nvPr/>
        </p:nvSpPr>
        <p:spPr bwMode="auto">
          <a:xfrm>
            <a:off x="1905000" y="3322638"/>
            <a:ext cx="2452688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21"/>
          <p:cNvSpPr>
            <a:spLocks noChangeShapeType="1"/>
          </p:cNvSpPr>
          <p:nvPr/>
        </p:nvSpPr>
        <p:spPr bwMode="auto">
          <a:xfrm>
            <a:off x="1905000" y="3190875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22"/>
          <p:cNvSpPr>
            <a:spLocks noChangeShapeType="1"/>
          </p:cNvSpPr>
          <p:nvPr/>
        </p:nvSpPr>
        <p:spPr bwMode="auto">
          <a:xfrm>
            <a:off x="2255838" y="3190875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23"/>
          <p:cNvSpPr>
            <a:spLocks noChangeShapeType="1"/>
          </p:cNvSpPr>
          <p:nvPr/>
        </p:nvSpPr>
        <p:spPr bwMode="auto">
          <a:xfrm>
            <a:off x="2605088" y="3190875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24"/>
          <p:cNvSpPr>
            <a:spLocks noChangeShapeType="1"/>
          </p:cNvSpPr>
          <p:nvPr/>
        </p:nvSpPr>
        <p:spPr bwMode="auto">
          <a:xfrm>
            <a:off x="2955925" y="3190875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25"/>
          <p:cNvSpPr>
            <a:spLocks noChangeShapeType="1"/>
          </p:cNvSpPr>
          <p:nvPr/>
        </p:nvSpPr>
        <p:spPr bwMode="auto">
          <a:xfrm>
            <a:off x="3306763" y="3190875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26"/>
          <p:cNvSpPr>
            <a:spLocks noChangeShapeType="1"/>
          </p:cNvSpPr>
          <p:nvPr/>
        </p:nvSpPr>
        <p:spPr bwMode="auto">
          <a:xfrm>
            <a:off x="3657600" y="3190875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27"/>
          <p:cNvSpPr>
            <a:spLocks noChangeShapeType="1"/>
          </p:cNvSpPr>
          <p:nvPr/>
        </p:nvSpPr>
        <p:spPr bwMode="auto">
          <a:xfrm>
            <a:off x="4008438" y="3190875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28"/>
          <p:cNvSpPr>
            <a:spLocks noChangeShapeType="1"/>
          </p:cNvSpPr>
          <p:nvPr/>
        </p:nvSpPr>
        <p:spPr bwMode="auto">
          <a:xfrm>
            <a:off x="4357688" y="3190875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29"/>
          <p:cNvSpPr>
            <a:spLocks noChangeShapeType="1"/>
          </p:cNvSpPr>
          <p:nvPr/>
        </p:nvSpPr>
        <p:spPr bwMode="auto">
          <a:xfrm>
            <a:off x="4708525" y="36528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30"/>
          <p:cNvSpPr>
            <a:spLocks noChangeShapeType="1"/>
          </p:cNvSpPr>
          <p:nvPr/>
        </p:nvSpPr>
        <p:spPr bwMode="auto">
          <a:xfrm>
            <a:off x="5059363" y="36528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39"/>
          <p:cNvSpPr>
            <a:spLocks noChangeShapeType="1"/>
          </p:cNvSpPr>
          <p:nvPr/>
        </p:nvSpPr>
        <p:spPr bwMode="auto">
          <a:xfrm>
            <a:off x="1905000" y="3784600"/>
            <a:ext cx="3154363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40"/>
          <p:cNvSpPr>
            <a:spLocks noChangeShapeType="1"/>
          </p:cNvSpPr>
          <p:nvPr/>
        </p:nvSpPr>
        <p:spPr bwMode="auto">
          <a:xfrm>
            <a:off x="1905000" y="36528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Line 41"/>
          <p:cNvSpPr>
            <a:spLocks noChangeShapeType="1"/>
          </p:cNvSpPr>
          <p:nvPr/>
        </p:nvSpPr>
        <p:spPr bwMode="auto">
          <a:xfrm>
            <a:off x="2255838" y="36528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Line 42"/>
          <p:cNvSpPr>
            <a:spLocks noChangeShapeType="1"/>
          </p:cNvSpPr>
          <p:nvPr/>
        </p:nvSpPr>
        <p:spPr bwMode="auto">
          <a:xfrm>
            <a:off x="2605088" y="36528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43"/>
          <p:cNvSpPr>
            <a:spLocks noChangeShapeType="1"/>
          </p:cNvSpPr>
          <p:nvPr/>
        </p:nvSpPr>
        <p:spPr bwMode="auto">
          <a:xfrm>
            <a:off x="2955925" y="36528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44"/>
          <p:cNvSpPr>
            <a:spLocks noChangeShapeType="1"/>
          </p:cNvSpPr>
          <p:nvPr/>
        </p:nvSpPr>
        <p:spPr bwMode="auto">
          <a:xfrm>
            <a:off x="3306763" y="36528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45"/>
          <p:cNvSpPr>
            <a:spLocks noChangeShapeType="1"/>
          </p:cNvSpPr>
          <p:nvPr/>
        </p:nvSpPr>
        <p:spPr bwMode="auto">
          <a:xfrm>
            <a:off x="3657600" y="36528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46"/>
          <p:cNvSpPr>
            <a:spLocks noChangeShapeType="1"/>
          </p:cNvSpPr>
          <p:nvPr/>
        </p:nvSpPr>
        <p:spPr bwMode="auto">
          <a:xfrm>
            <a:off x="4008438" y="36528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47"/>
          <p:cNvSpPr>
            <a:spLocks noChangeShapeType="1"/>
          </p:cNvSpPr>
          <p:nvPr/>
        </p:nvSpPr>
        <p:spPr bwMode="auto">
          <a:xfrm>
            <a:off x="4357688" y="36528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AutoShape 48"/>
          <p:cNvSpPr>
            <a:spLocks/>
          </p:cNvSpPr>
          <p:nvPr/>
        </p:nvSpPr>
        <p:spPr bwMode="auto">
          <a:xfrm>
            <a:off x="5145088" y="3201988"/>
            <a:ext cx="177800" cy="660400"/>
          </a:xfrm>
          <a:prstGeom prst="rightBrace">
            <a:avLst>
              <a:gd name="adj1" fmla="val 41063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66" name="Text Box 49"/>
          <p:cNvSpPr txBox="1">
            <a:spLocks noChangeArrowheads="1"/>
          </p:cNvSpPr>
          <p:nvPr/>
        </p:nvSpPr>
        <p:spPr bwMode="auto">
          <a:xfrm>
            <a:off x="5345113" y="3276600"/>
            <a:ext cx="4953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chemeClr val="hlink"/>
                </a:solidFill>
                <a:latin typeface="Times New Roman" pitchFamily="18" charset="0"/>
              </a:rPr>
              <a:t>80</a:t>
            </a:r>
          </a:p>
        </p:txBody>
      </p:sp>
      <p:sp>
        <p:nvSpPr>
          <p:cNvPr id="67" name="AutoShape 54"/>
          <p:cNvSpPr>
            <a:spLocks/>
          </p:cNvSpPr>
          <p:nvPr/>
        </p:nvSpPr>
        <p:spPr bwMode="auto">
          <a:xfrm rot="-5400000">
            <a:off x="2967037" y="1731963"/>
            <a:ext cx="328613" cy="2452688"/>
          </a:xfrm>
          <a:prstGeom prst="rightBrace">
            <a:avLst>
              <a:gd name="adj1" fmla="val 46890"/>
              <a:gd name="adj2" fmla="val 46671"/>
            </a:avLst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68" name="AutoShape 55"/>
          <p:cNvSpPr>
            <a:spLocks/>
          </p:cNvSpPr>
          <p:nvPr/>
        </p:nvSpPr>
        <p:spPr bwMode="auto">
          <a:xfrm rot="5400000">
            <a:off x="3416301" y="2471737"/>
            <a:ext cx="131762" cy="3154363"/>
          </a:xfrm>
          <a:prstGeom prst="rightBrace">
            <a:avLst>
              <a:gd name="adj1" fmla="val 150400"/>
              <a:gd name="adj2" fmla="val 46671"/>
            </a:avLst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69" name="Text Box 57"/>
          <p:cNvSpPr txBox="1">
            <a:spLocks noChangeArrowheads="1"/>
          </p:cNvSpPr>
          <p:nvPr/>
        </p:nvSpPr>
        <p:spPr bwMode="auto">
          <a:xfrm>
            <a:off x="2895600" y="2276475"/>
            <a:ext cx="338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70" name="Text Box 50"/>
          <p:cNvSpPr txBox="1">
            <a:spLocks noChangeArrowheads="1"/>
          </p:cNvSpPr>
          <p:nvPr/>
        </p:nvSpPr>
        <p:spPr bwMode="auto">
          <a:xfrm>
            <a:off x="6108700" y="2322513"/>
            <a:ext cx="394335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Tổng số phần bằng nhau là:</a:t>
            </a:r>
          </a:p>
          <a:p>
            <a:pPr algn="ctr"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 7 + 9 = 16 (phần)</a:t>
            </a:r>
          </a:p>
        </p:txBody>
      </p:sp>
      <p:sp>
        <p:nvSpPr>
          <p:cNvPr id="71" name="Text Box 51"/>
          <p:cNvSpPr txBox="1">
            <a:spLocks noChangeArrowheads="1"/>
          </p:cNvSpPr>
          <p:nvPr/>
        </p:nvSpPr>
        <p:spPr bwMode="auto">
          <a:xfrm>
            <a:off x="6245225" y="3311525"/>
            <a:ext cx="3592513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Số bé là :</a:t>
            </a:r>
          </a:p>
          <a:p>
            <a:pPr algn="ctr"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80 : 16 x 7 = 35</a:t>
            </a:r>
          </a:p>
        </p:txBody>
      </p:sp>
      <p:sp>
        <p:nvSpPr>
          <p:cNvPr id="72" name="Text Box 52"/>
          <p:cNvSpPr txBox="1">
            <a:spLocks noChangeArrowheads="1"/>
          </p:cNvSpPr>
          <p:nvPr/>
        </p:nvSpPr>
        <p:spPr bwMode="auto">
          <a:xfrm>
            <a:off x="6275388" y="4154488"/>
            <a:ext cx="3592512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Số lớn là:</a:t>
            </a:r>
          </a:p>
          <a:p>
            <a:pPr algn="ctr"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80 – 35 = 45</a:t>
            </a:r>
          </a:p>
        </p:txBody>
      </p:sp>
      <p:sp>
        <p:nvSpPr>
          <p:cNvPr id="73" name="Text Box 53"/>
          <p:cNvSpPr txBox="1">
            <a:spLocks noChangeArrowheads="1"/>
          </p:cNvSpPr>
          <p:nvPr/>
        </p:nvSpPr>
        <p:spPr bwMode="auto">
          <a:xfrm>
            <a:off x="7424738" y="4986338"/>
            <a:ext cx="24733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Đáp số: 35 và 45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/>
      <p:bldP spid="41" grpId="0"/>
      <p:bldP spid="40" grpId="0"/>
      <p:bldP spid="42" grpId="0"/>
      <p:bldP spid="44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/>
      <p:bldP spid="67" grpId="0" animBg="1"/>
      <p:bldP spid="68" grpId="0" animBg="1"/>
      <p:bldP spid="69" grpId="0"/>
      <p:bldP spid="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81388" y="131763"/>
            <a:ext cx="2847975" cy="727075"/>
          </a:xfrm>
        </p:spPr>
        <p:txBody>
          <a:bodyPr anchor="ctr"/>
          <a:lstStyle/>
          <a:p>
            <a:pPr eaLnBrk="1" hangingPunct="1"/>
            <a:r>
              <a:rPr lang="en-US" sz="2400" b="1" smtClean="0">
                <a:solidFill>
                  <a:srgbClr val="800000"/>
                </a:solidFill>
                <a:latin typeface="Times New Roman" pitchFamily="18" charset="0"/>
              </a:rPr>
              <a:t>TOÁN</a:t>
            </a:r>
            <a:br>
              <a:rPr lang="en-US" sz="2400" b="1" smtClean="0">
                <a:solidFill>
                  <a:srgbClr val="800000"/>
                </a:solidFill>
                <a:latin typeface="Times New Roman" pitchFamily="18" charset="0"/>
              </a:rPr>
            </a:br>
            <a:r>
              <a:rPr lang="en-US" sz="1800" b="1" smtClean="0">
                <a:solidFill>
                  <a:srgbClr val="FF0000"/>
                </a:solidFill>
                <a:latin typeface="Times New Roman" pitchFamily="18" charset="0"/>
              </a:rPr>
              <a:t>ÔN TẬP VỀ GIẢI TOÁN</a:t>
            </a:r>
            <a:endParaRPr lang="en-US" sz="2400" b="1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25463" y="593725"/>
            <a:ext cx="141605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 u="sng"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641475" y="1627188"/>
            <a:ext cx="1149350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 u="sng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</a:p>
        </p:txBody>
      </p:sp>
      <p:grpSp>
        <p:nvGrpSpPr>
          <p:cNvPr id="6149" name="Group 1"/>
          <p:cNvGrpSpPr>
            <a:grpSpLocks/>
          </p:cNvGrpSpPr>
          <p:nvPr/>
        </p:nvGrpSpPr>
        <p:grpSpPr bwMode="auto">
          <a:xfrm>
            <a:off x="5922963" y="877888"/>
            <a:ext cx="352425" cy="768350"/>
            <a:chOff x="6181248" y="898446"/>
            <a:chExt cx="353505" cy="767516"/>
          </a:xfrm>
        </p:grpSpPr>
        <p:sp>
          <p:nvSpPr>
            <p:cNvPr id="6181" name="Text Box 8"/>
            <p:cNvSpPr txBox="1">
              <a:spLocks noChangeArrowheads="1"/>
            </p:cNvSpPr>
            <p:nvPr/>
          </p:nvSpPr>
          <p:spPr bwMode="auto">
            <a:xfrm>
              <a:off x="6181248" y="898446"/>
              <a:ext cx="350837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200" b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6182" name="Text Box 8"/>
            <p:cNvSpPr txBox="1">
              <a:spLocks noChangeArrowheads="1"/>
            </p:cNvSpPr>
            <p:nvPr/>
          </p:nvSpPr>
          <p:spPr bwMode="auto">
            <a:xfrm>
              <a:off x="6183916" y="1235075"/>
              <a:ext cx="350837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200" b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6209911" y="1279032"/>
              <a:ext cx="273887" cy="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7864475" y="1643063"/>
            <a:ext cx="703263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 u="sng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5813425" y="2122488"/>
            <a:ext cx="0" cy="3584575"/>
          </a:xfrm>
          <a:prstGeom prst="line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 Box 50"/>
          <p:cNvSpPr txBox="1">
            <a:spLocks noChangeArrowheads="1"/>
          </p:cNvSpPr>
          <p:nvPr/>
        </p:nvSpPr>
        <p:spPr bwMode="auto">
          <a:xfrm>
            <a:off x="6108700" y="2322513"/>
            <a:ext cx="394335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Hiệu số phần bằng nhau là:</a:t>
            </a:r>
          </a:p>
          <a:p>
            <a:pPr algn="ctr"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 9 - 4 = 5 (phần)</a:t>
            </a:r>
          </a:p>
        </p:txBody>
      </p:sp>
      <p:sp>
        <p:nvSpPr>
          <p:cNvPr id="71" name="Text Box 51"/>
          <p:cNvSpPr txBox="1">
            <a:spLocks noChangeArrowheads="1"/>
          </p:cNvSpPr>
          <p:nvPr/>
        </p:nvSpPr>
        <p:spPr bwMode="auto">
          <a:xfrm>
            <a:off x="6245225" y="3311525"/>
            <a:ext cx="3592513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Số thứ nhất là :</a:t>
            </a:r>
          </a:p>
          <a:p>
            <a:pPr algn="ctr"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55 : 5 x 9 = 99</a:t>
            </a:r>
          </a:p>
        </p:txBody>
      </p:sp>
      <p:sp>
        <p:nvSpPr>
          <p:cNvPr id="72" name="Text Box 52"/>
          <p:cNvSpPr txBox="1">
            <a:spLocks noChangeArrowheads="1"/>
          </p:cNvSpPr>
          <p:nvPr/>
        </p:nvSpPr>
        <p:spPr bwMode="auto">
          <a:xfrm>
            <a:off x="6275388" y="4154488"/>
            <a:ext cx="3592512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Số thứ 2 là:</a:t>
            </a:r>
          </a:p>
          <a:p>
            <a:pPr algn="ctr"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99 – 55 = 44</a:t>
            </a:r>
          </a:p>
        </p:txBody>
      </p:sp>
      <p:sp>
        <p:nvSpPr>
          <p:cNvPr id="73" name="Text Box 53"/>
          <p:cNvSpPr txBox="1">
            <a:spLocks noChangeArrowheads="1"/>
          </p:cNvSpPr>
          <p:nvPr/>
        </p:nvSpPr>
        <p:spPr bwMode="auto">
          <a:xfrm>
            <a:off x="7424738" y="4986338"/>
            <a:ext cx="24733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Đáp số: 55 và 44</a:t>
            </a:r>
          </a:p>
        </p:txBody>
      </p:sp>
      <p:sp>
        <p:nvSpPr>
          <p:cNvPr id="6156" name="Text Box 5"/>
          <p:cNvSpPr txBox="1">
            <a:spLocks noChangeArrowheads="1"/>
          </p:cNvSpPr>
          <p:nvPr/>
        </p:nvSpPr>
        <p:spPr bwMode="auto">
          <a:xfrm>
            <a:off x="342900" y="1008063"/>
            <a:ext cx="99901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0000CC"/>
                </a:solidFill>
                <a:latin typeface="Times New Roman" pitchFamily="18" charset="0"/>
              </a:rPr>
              <a:t>b. Hiệu của hai số là 55. Số thứ nhất bằng        số thứ hai. Tìm hai số đó.</a:t>
            </a:r>
          </a:p>
        </p:txBody>
      </p:sp>
      <p:sp>
        <p:nvSpPr>
          <p:cNvPr id="75" name="Text Box 10"/>
          <p:cNvSpPr txBox="1">
            <a:spLocks noChangeArrowheads="1"/>
          </p:cNvSpPr>
          <p:nvPr/>
        </p:nvSpPr>
        <p:spPr bwMode="auto">
          <a:xfrm>
            <a:off x="76200" y="3103563"/>
            <a:ext cx="24526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Số thứ nhất:</a:t>
            </a:r>
          </a:p>
        </p:txBody>
      </p:sp>
      <p:sp>
        <p:nvSpPr>
          <p:cNvPr id="76" name="Text Box 11"/>
          <p:cNvSpPr txBox="1">
            <a:spLocks noChangeArrowheads="1"/>
          </p:cNvSpPr>
          <p:nvPr/>
        </p:nvSpPr>
        <p:spPr bwMode="auto">
          <a:xfrm>
            <a:off x="76200" y="3565525"/>
            <a:ext cx="21034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Số thứ hai:</a:t>
            </a:r>
          </a:p>
        </p:txBody>
      </p:sp>
      <p:sp>
        <p:nvSpPr>
          <p:cNvPr id="77" name="Line 12"/>
          <p:cNvSpPr>
            <a:spLocks noChangeShapeType="1"/>
          </p:cNvSpPr>
          <p:nvPr/>
        </p:nvSpPr>
        <p:spPr bwMode="auto">
          <a:xfrm>
            <a:off x="2266950" y="3763963"/>
            <a:ext cx="1401763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Line 13"/>
          <p:cNvSpPr>
            <a:spLocks noChangeShapeType="1"/>
          </p:cNvSpPr>
          <p:nvPr/>
        </p:nvSpPr>
        <p:spPr bwMode="auto">
          <a:xfrm>
            <a:off x="2266950" y="3632200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Line 14"/>
          <p:cNvSpPr>
            <a:spLocks noChangeShapeType="1"/>
          </p:cNvSpPr>
          <p:nvPr/>
        </p:nvSpPr>
        <p:spPr bwMode="auto">
          <a:xfrm>
            <a:off x="2617788" y="3632200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Line 15"/>
          <p:cNvSpPr>
            <a:spLocks noChangeShapeType="1"/>
          </p:cNvSpPr>
          <p:nvPr/>
        </p:nvSpPr>
        <p:spPr bwMode="auto">
          <a:xfrm>
            <a:off x="2967038" y="3632200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Line 16"/>
          <p:cNvSpPr>
            <a:spLocks noChangeShapeType="1"/>
          </p:cNvSpPr>
          <p:nvPr/>
        </p:nvSpPr>
        <p:spPr bwMode="auto">
          <a:xfrm>
            <a:off x="3317875" y="3632200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Line 17"/>
          <p:cNvSpPr>
            <a:spLocks noChangeShapeType="1"/>
          </p:cNvSpPr>
          <p:nvPr/>
        </p:nvSpPr>
        <p:spPr bwMode="auto">
          <a:xfrm>
            <a:off x="3668713" y="3632200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21"/>
          <p:cNvSpPr>
            <a:spLocks noChangeShapeType="1"/>
          </p:cNvSpPr>
          <p:nvPr/>
        </p:nvSpPr>
        <p:spPr bwMode="auto">
          <a:xfrm>
            <a:off x="5070475" y="31702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22"/>
          <p:cNvSpPr>
            <a:spLocks noChangeShapeType="1"/>
          </p:cNvSpPr>
          <p:nvPr/>
        </p:nvSpPr>
        <p:spPr bwMode="auto">
          <a:xfrm>
            <a:off x="5421313" y="31702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23"/>
          <p:cNvSpPr>
            <a:spLocks noChangeShapeType="1"/>
          </p:cNvSpPr>
          <p:nvPr/>
        </p:nvSpPr>
        <p:spPr bwMode="auto">
          <a:xfrm>
            <a:off x="2266950" y="3302000"/>
            <a:ext cx="3154363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Line 24"/>
          <p:cNvSpPr>
            <a:spLocks noChangeShapeType="1"/>
          </p:cNvSpPr>
          <p:nvPr/>
        </p:nvSpPr>
        <p:spPr bwMode="auto">
          <a:xfrm>
            <a:off x="2266950" y="31702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Line 25"/>
          <p:cNvSpPr>
            <a:spLocks noChangeShapeType="1"/>
          </p:cNvSpPr>
          <p:nvPr/>
        </p:nvSpPr>
        <p:spPr bwMode="auto">
          <a:xfrm>
            <a:off x="2617788" y="31702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Line 26"/>
          <p:cNvSpPr>
            <a:spLocks noChangeShapeType="1"/>
          </p:cNvSpPr>
          <p:nvPr/>
        </p:nvSpPr>
        <p:spPr bwMode="auto">
          <a:xfrm>
            <a:off x="2967038" y="31702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Line 27"/>
          <p:cNvSpPr>
            <a:spLocks noChangeShapeType="1"/>
          </p:cNvSpPr>
          <p:nvPr/>
        </p:nvSpPr>
        <p:spPr bwMode="auto">
          <a:xfrm>
            <a:off x="3317875" y="31702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Line 28"/>
          <p:cNvSpPr>
            <a:spLocks noChangeShapeType="1"/>
          </p:cNvSpPr>
          <p:nvPr/>
        </p:nvSpPr>
        <p:spPr bwMode="auto">
          <a:xfrm>
            <a:off x="3668713" y="31702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Line 29"/>
          <p:cNvSpPr>
            <a:spLocks noChangeShapeType="1"/>
          </p:cNvSpPr>
          <p:nvPr/>
        </p:nvSpPr>
        <p:spPr bwMode="auto">
          <a:xfrm>
            <a:off x="4019550" y="31702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Line 30"/>
          <p:cNvSpPr>
            <a:spLocks noChangeShapeType="1"/>
          </p:cNvSpPr>
          <p:nvPr/>
        </p:nvSpPr>
        <p:spPr bwMode="auto">
          <a:xfrm>
            <a:off x="4370388" y="31702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Line 31"/>
          <p:cNvSpPr>
            <a:spLocks noChangeShapeType="1"/>
          </p:cNvSpPr>
          <p:nvPr/>
        </p:nvSpPr>
        <p:spPr bwMode="auto">
          <a:xfrm>
            <a:off x="4719638" y="31702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Text Box 33"/>
          <p:cNvSpPr txBox="1">
            <a:spLocks noChangeArrowheads="1"/>
          </p:cNvSpPr>
          <p:nvPr/>
        </p:nvSpPr>
        <p:spPr bwMode="auto">
          <a:xfrm>
            <a:off x="4281488" y="3698875"/>
            <a:ext cx="49371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chemeClr val="hlink"/>
                </a:solidFill>
                <a:latin typeface="Times New Roman" pitchFamily="18" charset="0"/>
              </a:rPr>
              <a:t>55</a:t>
            </a:r>
          </a:p>
        </p:txBody>
      </p:sp>
      <p:sp>
        <p:nvSpPr>
          <p:cNvPr id="95" name="AutoShape 38"/>
          <p:cNvSpPr>
            <a:spLocks/>
          </p:cNvSpPr>
          <p:nvPr/>
        </p:nvSpPr>
        <p:spPr bwMode="auto">
          <a:xfrm rot="-5400000">
            <a:off x="3679826" y="1360487"/>
            <a:ext cx="328612" cy="3154363"/>
          </a:xfrm>
          <a:prstGeom prst="rightBrace">
            <a:avLst>
              <a:gd name="adj1" fmla="val 60305"/>
              <a:gd name="adj2" fmla="val 46671"/>
            </a:avLst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96" name="AutoShape 39"/>
          <p:cNvSpPr>
            <a:spLocks/>
          </p:cNvSpPr>
          <p:nvPr/>
        </p:nvSpPr>
        <p:spPr bwMode="auto">
          <a:xfrm rot="5400000">
            <a:off x="2901950" y="3327400"/>
            <a:ext cx="131763" cy="1401763"/>
          </a:xfrm>
          <a:prstGeom prst="rightBrace">
            <a:avLst>
              <a:gd name="adj1" fmla="val 66836"/>
              <a:gd name="adj2" fmla="val 46671"/>
            </a:avLst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97" name="Text Box 41"/>
          <p:cNvSpPr txBox="1">
            <a:spLocks noChangeArrowheads="1"/>
          </p:cNvSpPr>
          <p:nvPr/>
        </p:nvSpPr>
        <p:spPr bwMode="auto">
          <a:xfrm>
            <a:off x="3230563" y="2311400"/>
            <a:ext cx="3381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98" name="AutoShape 42"/>
          <p:cNvSpPr>
            <a:spLocks/>
          </p:cNvSpPr>
          <p:nvPr/>
        </p:nvSpPr>
        <p:spPr bwMode="auto">
          <a:xfrm rot="5400000">
            <a:off x="4479132" y="2690019"/>
            <a:ext cx="131762" cy="1752600"/>
          </a:xfrm>
          <a:prstGeom prst="rightBrace">
            <a:avLst>
              <a:gd name="adj1" fmla="val 83564"/>
              <a:gd name="adj2" fmla="val 46671"/>
            </a:avLst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/>
      <p:bldP spid="41" grpId="0"/>
      <p:bldP spid="73" grpId="0"/>
      <p:bldP spid="75" grpId="0"/>
      <p:bldP spid="76" grpId="0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/>
      <p:bldP spid="95" grpId="0" animBg="1"/>
      <p:bldP spid="96" grpId="0" animBg="1"/>
      <p:bldP spid="97" grpId="0"/>
      <p:bldP spid="9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525463" y="263525"/>
            <a:ext cx="1092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u="sng">
                <a:latin typeface="Times New Roman" pitchFamily="18" charset="0"/>
              </a:rPr>
              <a:t>Bài 2: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556125" y="1717675"/>
            <a:ext cx="1350963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u="sng">
                <a:solidFill>
                  <a:srgbClr val="660066"/>
                </a:solidFill>
                <a:latin typeface="Times New Roman" pitchFamily="18" charset="0"/>
              </a:rPr>
              <a:t>Bài giải</a:t>
            </a:r>
          </a:p>
        </p:txBody>
      </p:sp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350838" y="727075"/>
            <a:ext cx="9990137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i="1">
                <a:solidFill>
                  <a:srgbClr val="0000CC"/>
                </a:solidFill>
                <a:latin typeface="Times New Roman" pitchFamily="18" charset="0"/>
              </a:rPr>
              <a:t>Số lít nước mắm loại I có nhiều hơn số lít nước mắm loại II là 12 lít. Hỏi mỗi loại có bao nhiêu lít nước mắm, biết rằng số lít nước mắm loại I gấp 3 lần số lít nước mắm loại II?  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350838" y="2179638"/>
            <a:ext cx="24526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 Ta có sơ đồ: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489075" y="2773363"/>
            <a:ext cx="24542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Loại I: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489075" y="3235325"/>
            <a:ext cx="21034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Loại II</a:t>
            </a:r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3067050" y="3433763"/>
            <a:ext cx="612775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3067050" y="3302000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3679825" y="3302000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3067050" y="2971800"/>
            <a:ext cx="1839913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3067050" y="28400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3679825" y="28400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4294188" y="28400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>
            <a:off x="4906963" y="28400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2" name="AutoShape 32"/>
          <p:cNvSpPr>
            <a:spLocks/>
          </p:cNvSpPr>
          <p:nvPr/>
        </p:nvSpPr>
        <p:spPr bwMode="auto">
          <a:xfrm rot="5400000" flipH="1">
            <a:off x="3855244" y="1721644"/>
            <a:ext cx="263525" cy="1839913"/>
          </a:xfrm>
          <a:prstGeom prst="rightBrace">
            <a:avLst>
              <a:gd name="adj1" fmla="val 43863"/>
              <a:gd name="adj2" fmla="val 50000"/>
            </a:avLst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3856038" y="3368675"/>
            <a:ext cx="82391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chemeClr val="hlink"/>
                </a:solidFill>
                <a:latin typeface="Times New Roman" pitchFamily="18" charset="0"/>
              </a:rPr>
              <a:t>12 </a:t>
            </a:r>
            <a:r>
              <a:rPr lang="en-US" sz="2400" b="1" i="1">
                <a:solidFill>
                  <a:schemeClr val="hlink"/>
                </a:solidFill>
                <a:latin typeface="Times New Roman" pitchFamily="18" charset="0"/>
              </a:rPr>
              <a:t>lít</a:t>
            </a: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350838" y="4029075"/>
            <a:ext cx="8763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Theo sơ đồ, hiệu số phần bằng nhau là 3 - 1 = 2(phần)</a:t>
            </a:r>
          </a:p>
        </p:txBody>
      </p: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350838" y="4424363"/>
            <a:ext cx="8763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- Số lít nước mắm loại I (số lớn) là  12 : 2 x 3 = 18 (</a:t>
            </a:r>
            <a:r>
              <a:rPr lang="en-US" sz="2400" b="1" i="1">
                <a:solidFill>
                  <a:srgbClr val="800000"/>
                </a:solidFill>
                <a:latin typeface="Times New Roman" pitchFamily="18" charset="0"/>
              </a:rPr>
              <a:t>lít</a:t>
            </a:r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5396" name="Text Box 36"/>
          <p:cNvSpPr txBox="1">
            <a:spLocks noChangeArrowheads="1"/>
          </p:cNvSpPr>
          <p:nvPr/>
        </p:nvSpPr>
        <p:spPr bwMode="auto">
          <a:xfrm>
            <a:off x="350838" y="4821238"/>
            <a:ext cx="8763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- Số lít nước mắm loại II (số bé) là  18 – 12 = 6 (</a:t>
            </a:r>
            <a:r>
              <a:rPr lang="en-US" sz="2400" b="1" i="1">
                <a:solidFill>
                  <a:srgbClr val="800000"/>
                </a:solidFill>
                <a:latin typeface="Times New Roman" pitchFamily="18" charset="0"/>
              </a:rPr>
              <a:t>lít</a:t>
            </a:r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5397" name="Text Box 37"/>
          <p:cNvSpPr txBox="1">
            <a:spLocks noChangeArrowheads="1"/>
          </p:cNvSpPr>
          <p:nvPr/>
        </p:nvSpPr>
        <p:spPr bwMode="auto">
          <a:xfrm>
            <a:off x="4906963" y="5216525"/>
            <a:ext cx="46450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Đáp số: 18 </a:t>
            </a:r>
            <a:r>
              <a:rPr lang="en-US" sz="2400" b="1" i="1">
                <a:solidFill>
                  <a:srgbClr val="800000"/>
                </a:solidFill>
                <a:latin typeface="Times New Roman" pitchFamily="18" charset="0"/>
              </a:rPr>
              <a:t>lít</a:t>
            </a:r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 và 6 </a:t>
            </a:r>
            <a:r>
              <a:rPr lang="en-US" sz="2400" b="1" i="1">
                <a:solidFill>
                  <a:srgbClr val="800000"/>
                </a:solidFill>
                <a:latin typeface="Times New Roman" pitchFamily="18" charset="0"/>
              </a:rPr>
              <a:t>lít</a:t>
            </a:r>
          </a:p>
        </p:txBody>
      </p:sp>
      <p:sp>
        <p:nvSpPr>
          <p:cNvPr id="15398" name="AutoShape 38"/>
          <p:cNvSpPr>
            <a:spLocks/>
          </p:cNvSpPr>
          <p:nvPr/>
        </p:nvSpPr>
        <p:spPr bwMode="auto">
          <a:xfrm rot="5400000">
            <a:off x="4194175" y="2655888"/>
            <a:ext cx="198437" cy="1227138"/>
          </a:xfrm>
          <a:prstGeom prst="rightBrace">
            <a:avLst>
              <a:gd name="adj1" fmla="val 38851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15399" name="AutoShape 39"/>
          <p:cNvSpPr>
            <a:spLocks/>
          </p:cNvSpPr>
          <p:nvPr/>
        </p:nvSpPr>
        <p:spPr bwMode="auto">
          <a:xfrm rot="5400000">
            <a:off x="3307556" y="3391694"/>
            <a:ext cx="131763" cy="612775"/>
          </a:xfrm>
          <a:prstGeom prst="rightBrace">
            <a:avLst>
              <a:gd name="adj1" fmla="val 29217"/>
              <a:gd name="adj2" fmla="val 50000"/>
            </a:avLst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15400" name="Text Box 40"/>
          <p:cNvSpPr txBox="1">
            <a:spLocks noChangeArrowheads="1"/>
          </p:cNvSpPr>
          <p:nvPr/>
        </p:nvSpPr>
        <p:spPr bwMode="auto">
          <a:xfrm>
            <a:off x="3768725" y="2047875"/>
            <a:ext cx="338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5401" name="Text Box 41"/>
          <p:cNvSpPr txBox="1">
            <a:spLocks noChangeArrowheads="1"/>
          </p:cNvSpPr>
          <p:nvPr/>
        </p:nvSpPr>
        <p:spPr bwMode="auto">
          <a:xfrm>
            <a:off x="3154363" y="3698875"/>
            <a:ext cx="33813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7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81388" y="131763"/>
            <a:ext cx="2847975" cy="727075"/>
          </a:xfrm>
        </p:spPr>
        <p:txBody>
          <a:bodyPr anchor="ctr"/>
          <a:lstStyle/>
          <a:p>
            <a:pPr eaLnBrk="1" hangingPunct="1"/>
            <a:r>
              <a:rPr lang="en-US" sz="2400" b="1" smtClean="0">
                <a:solidFill>
                  <a:srgbClr val="800000"/>
                </a:solidFill>
                <a:latin typeface="Times New Roman" pitchFamily="18" charset="0"/>
              </a:rPr>
              <a:t>TOÁN</a:t>
            </a:r>
            <a:br>
              <a:rPr lang="en-US" sz="2400" b="1" smtClean="0">
                <a:solidFill>
                  <a:srgbClr val="800000"/>
                </a:solidFill>
                <a:latin typeface="Times New Roman" pitchFamily="18" charset="0"/>
              </a:rPr>
            </a:br>
            <a:r>
              <a:rPr lang="en-US" sz="1800" b="1" smtClean="0">
                <a:solidFill>
                  <a:srgbClr val="FF0000"/>
                </a:solidFill>
                <a:latin typeface="Times New Roman" pitchFamily="18" charset="0"/>
              </a:rPr>
              <a:t>ÔN TẬP VỀ GIẢI TOÁN</a:t>
            </a:r>
            <a:endParaRPr lang="en-US" sz="2400" b="1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5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9" grpId="0"/>
      <p:bldP spid="15370" grpId="0"/>
      <p:bldP spid="15371" grpId="0"/>
      <p:bldP spid="15372" grpId="0" animBg="1"/>
      <p:bldP spid="15373" grpId="0" animBg="1"/>
      <p:bldP spid="15374" grpId="0" animBg="1"/>
      <p:bldP spid="15383" grpId="0" animBg="1"/>
      <p:bldP spid="15384" grpId="0" animBg="1"/>
      <p:bldP spid="15385" grpId="0" animBg="1"/>
      <p:bldP spid="15386" grpId="0" animBg="1"/>
      <p:bldP spid="15387" grpId="0" animBg="1"/>
      <p:bldP spid="15392" grpId="0" animBg="1"/>
      <p:bldP spid="15393" grpId="0"/>
      <p:bldP spid="15394" grpId="0"/>
      <p:bldP spid="15395" grpId="0"/>
      <p:bldP spid="15396" grpId="0"/>
      <p:bldP spid="15397" grpId="0"/>
      <p:bldP spid="15398" grpId="0" animBg="1"/>
      <p:bldP spid="15399" grpId="0" animBg="1"/>
      <p:bldP spid="15400" grpId="0"/>
      <p:bldP spid="154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8636000" y="512763"/>
          <a:ext cx="4572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3" imgW="126890" imgH="228402" progId="Equation.DSMT4">
                  <p:embed/>
                </p:oleObj>
              </mc:Choice>
              <mc:Fallback>
                <p:oleObj name="Equation" r:id="rId3" imgW="126890" imgH="22840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0" y="512763"/>
                        <a:ext cx="457200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28600" y="1270000"/>
            <a:ext cx="9990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0000CC"/>
                </a:solidFill>
                <a:latin typeface="Times New Roman" pitchFamily="18" charset="0"/>
              </a:rPr>
              <a:t>a. </a:t>
            </a:r>
            <a:r>
              <a:rPr lang="en-US" sz="2400" b="1" i="1">
                <a:solidFill>
                  <a:srgbClr val="0000CC"/>
                </a:solidFill>
                <a:latin typeface="Times New Roman" pitchFamily="18" charset="0"/>
              </a:rPr>
              <a:t>Tính chiều dài, chiều rộng vườn hoa đó.</a:t>
            </a: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228600" y="266700"/>
            <a:ext cx="102108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u="sng">
                <a:latin typeface="Times New Roman" pitchFamily="18" charset="0"/>
              </a:rPr>
              <a:t>Bài 3:</a:t>
            </a:r>
            <a:r>
              <a:rPr lang="en-US" sz="2400" b="1">
                <a:solidFill>
                  <a:srgbClr val="0000CC"/>
                </a:solidFill>
                <a:latin typeface="Times New Roman" pitchFamily="18" charset="0"/>
              </a:rPr>
              <a:t>  </a:t>
            </a:r>
          </a:p>
          <a:p>
            <a:pPr algn="just" eaLnBrk="1" hangingPunct="1"/>
            <a:r>
              <a:rPr lang="en-US" sz="2400" b="1" i="1">
                <a:solidFill>
                  <a:srgbClr val="0000CC"/>
                </a:solidFill>
                <a:latin typeface="Times New Roman" pitchFamily="18" charset="0"/>
              </a:rPr>
              <a:t>Một vườn hoa hình chữ nhật có chu vi là 120 m. Chiều rộng bằng     chiều dài.</a:t>
            </a:r>
          </a:p>
        </p:txBody>
      </p:sp>
      <p:sp>
        <p:nvSpPr>
          <p:cNvPr id="8197" name="Text Box 40"/>
          <p:cNvSpPr txBox="1">
            <a:spLocks noChangeArrowheads="1"/>
          </p:cNvSpPr>
          <p:nvPr/>
        </p:nvSpPr>
        <p:spPr bwMode="auto">
          <a:xfrm>
            <a:off x="228600" y="1749425"/>
            <a:ext cx="9990138" cy="97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CC"/>
                </a:solidFill>
                <a:latin typeface="Times New Roman" pitchFamily="18" charset="0"/>
              </a:rPr>
              <a:t>b. </a:t>
            </a:r>
            <a:r>
              <a:rPr lang="en-US" sz="2400" b="1" i="1">
                <a:solidFill>
                  <a:srgbClr val="0000CC"/>
                </a:solidFill>
                <a:latin typeface="Times New Roman" pitchFamily="18" charset="0"/>
              </a:rPr>
              <a:t>Người ta sử dụng      diện tích vườn hoa để làm lối đi. Hỏi diện tích lối đi là bao nhiêu mét vuông?</a:t>
            </a:r>
          </a:p>
        </p:txBody>
      </p:sp>
      <p:grpSp>
        <p:nvGrpSpPr>
          <p:cNvPr id="8198" name="Group 6"/>
          <p:cNvGrpSpPr>
            <a:grpSpLocks/>
          </p:cNvGrpSpPr>
          <p:nvPr/>
        </p:nvGrpSpPr>
        <p:grpSpPr bwMode="auto">
          <a:xfrm>
            <a:off x="2895600" y="1676400"/>
            <a:ext cx="533400" cy="766763"/>
            <a:chOff x="6117812" y="898446"/>
            <a:chExt cx="533400" cy="767516"/>
          </a:xfrm>
        </p:grpSpPr>
        <p:sp>
          <p:nvSpPr>
            <p:cNvPr id="8199" name="Text Box 8"/>
            <p:cNvSpPr txBox="1">
              <a:spLocks noChangeArrowheads="1"/>
            </p:cNvSpPr>
            <p:nvPr/>
          </p:nvSpPr>
          <p:spPr bwMode="auto">
            <a:xfrm>
              <a:off x="6181248" y="898446"/>
              <a:ext cx="350837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200" b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8200" name="Text Box 8"/>
            <p:cNvSpPr txBox="1">
              <a:spLocks noChangeArrowheads="1"/>
            </p:cNvSpPr>
            <p:nvPr/>
          </p:nvSpPr>
          <p:spPr bwMode="auto">
            <a:xfrm>
              <a:off x="6117812" y="1235075"/>
              <a:ext cx="533400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200" b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25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6209887" y="1278232"/>
              <a:ext cx="274638" cy="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4117975" y="330200"/>
            <a:ext cx="13509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u="sng">
                <a:solidFill>
                  <a:srgbClr val="660066"/>
                </a:solidFill>
                <a:latin typeface="Times New Roman" pitchFamily="18" charset="0"/>
              </a:rPr>
              <a:t>Bài giải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577975" y="1651000"/>
            <a:ext cx="24526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i="1">
                <a:solidFill>
                  <a:srgbClr val="800000"/>
                </a:solidFill>
                <a:latin typeface="Times New Roman" pitchFamily="18" charset="0"/>
              </a:rPr>
              <a:t>Ta có sơ đồ</a:t>
            </a:r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3154363" y="1981200"/>
            <a:ext cx="21034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Chiều rộng: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3154363" y="2443163"/>
            <a:ext cx="21034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Chiều dài:</a:t>
            </a:r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5589588" y="2179638"/>
            <a:ext cx="22098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5589588" y="2047875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6046788" y="2047875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6484938" y="2047875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6923088" y="2047875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7361238" y="2047875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7799388" y="2047875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8237538" y="25098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>
            <a:off x="8675688" y="25098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5589588" y="2641600"/>
            <a:ext cx="30861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5589588" y="25098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6046788" y="25098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>
            <a:off x="6484938" y="25098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6923088" y="25098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7361238" y="25098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7799388" y="2509838"/>
            <a:ext cx="0" cy="2635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AutoShape 32"/>
          <p:cNvSpPr>
            <a:spLocks/>
          </p:cNvSpPr>
          <p:nvPr/>
        </p:nvSpPr>
        <p:spPr bwMode="auto">
          <a:xfrm>
            <a:off x="8920163" y="2047875"/>
            <a:ext cx="174625" cy="660400"/>
          </a:xfrm>
          <a:prstGeom prst="rightBrace">
            <a:avLst>
              <a:gd name="adj1" fmla="val 41810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9164638" y="2311400"/>
            <a:ext cx="7493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chemeClr val="hlink"/>
                </a:solidFill>
                <a:latin typeface="Times New Roman" pitchFamily="18" charset="0"/>
              </a:rPr>
              <a:t>60m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350838" y="3302000"/>
            <a:ext cx="8763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i="1">
                <a:solidFill>
                  <a:srgbClr val="800000"/>
                </a:solidFill>
                <a:latin typeface="Times New Roman" pitchFamily="18" charset="0"/>
              </a:rPr>
              <a:t>Theo sơ đồ, tổng số phần bằng nhau là</a:t>
            </a:r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: 5 + 7 = 12 (phần)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63525" y="3763963"/>
            <a:ext cx="96393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i="1">
                <a:solidFill>
                  <a:srgbClr val="800000"/>
                </a:solidFill>
                <a:latin typeface="Times New Roman" pitchFamily="18" charset="0"/>
              </a:rPr>
              <a:t>Chiều rộng vườn hoa hình chữ nhật là</a:t>
            </a:r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:  60 : 12 x 5 = 25 (</a:t>
            </a:r>
            <a:r>
              <a:rPr lang="en-US" sz="2400" b="1" i="1">
                <a:solidFill>
                  <a:srgbClr val="800000"/>
                </a:solidFill>
                <a:latin typeface="Times New Roman" pitchFamily="18" charset="0"/>
              </a:rPr>
              <a:t>m</a:t>
            </a:r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263525" y="4225925"/>
            <a:ext cx="8763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i="1">
                <a:solidFill>
                  <a:srgbClr val="800000"/>
                </a:solidFill>
                <a:latin typeface="Times New Roman" pitchFamily="18" charset="0"/>
              </a:rPr>
              <a:t>Chiều dài vườn hoa hình chữ nhật là</a:t>
            </a:r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: 60 – 25 = 35 (</a:t>
            </a:r>
            <a:r>
              <a:rPr lang="en-US" sz="2400" b="1" i="1">
                <a:solidFill>
                  <a:srgbClr val="800000"/>
                </a:solidFill>
                <a:latin typeface="Times New Roman" pitchFamily="18" charset="0"/>
              </a:rPr>
              <a:t>m</a:t>
            </a:r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4556125" y="5414963"/>
            <a:ext cx="50831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u="sng">
                <a:solidFill>
                  <a:srgbClr val="800000"/>
                </a:solidFill>
                <a:latin typeface="Times New Roman" pitchFamily="18" charset="0"/>
              </a:rPr>
              <a:t>Đáp số</a:t>
            </a:r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: a.35 và 25 m; b. 35 m</a:t>
            </a:r>
            <a:r>
              <a:rPr lang="en-US" sz="2400" b="1" baseline="30000">
                <a:solidFill>
                  <a:srgbClr val="8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7446" name="AutoShape 38"/>
          <p:cNvSpPr>
            <a:spLocks/>
          </p:cNvSpPr>
          <p:nvPr/>
        </p:nvSpPr>
        <p:spPr bwMode="auto">
          <a:xfrm rot="-5400000">
            <a:off x="6530181" y="710407"/>
            <a:ext cx="328613" cy="2209800"/>
          </a:xfrm>
          <a:prstGeom prst="rightBrace">
            <a:avLst>
              <a:gd name="adj1" fmla="val 42247"/>
              <a:gd name="adj2" fmla="val 46671"/>
            </a:avLst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17447" name="AutoShape 39"/>
          <p:cNvSpPr>
            <a:spLocks/>
          </p:cNvSpPr>
          <p:nvPr/>
        </p:nvSpPr>
        <p:spPr bwMode="auto">
          <a:xfrm rot="5400000">
            <a:off x="7101682" y="1327944"/>
            <a:ext cx="131762" cy="3155950"/>
          </a:xfrm>
          <a:prstGeom prst="rightBrace">
            <a:avLst>
              <a:gd name="adj1" fmla="val 150476"/>
              <a:gd name="adj2" fmla="val 46671"/>
            </a:avLst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6992938" y="2895600"/>
            <a:ext cx="5937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?m</a:t>
            </a:r>
          </a:p>
        </p:txBody>
      </p:sp>
      <p:sp>
        <p:nvSpPr>
          <p:cNvPr id="17449" name="Text Box 41"/>
          <p:cNvSpPr txBox="1">
            <a:spLocks noChangeArrowheads="1"/>
          </p:cNvSpPr>
          <p:nvPr/>
        </p:nvSpPr>
        <p:spPr bwMode="auto">
          <a:xfrm>
            <a:off x="6554788" y="1189038"/>
            <a:ext cx="5937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?m</a:t>
            </a:r>
          </a:p>
        </p:txBody>
      </p:sp>
      <p:sp>
        <p:nvSpPr>
          <p:cNvPr id="17452" name="Text Box 44"/>
          <p:cNvSpPr txBox="1">
            <a:spLocks noChangeArrowheads="1"/>
          </p:cNvSpPr>
          <p:nvPr/>
        </p:nvSpPr>
        <p:spPr bwMode="auto">
          <a:xfrm>
            <a:off x="1401763" y="792163"/>
            <a:ext cx="57832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a. </a:t>
            </a:r>
            <a:r>
              <a:rPr lang="en-US" sz="2400" b="1" i="1">
                <a:solidFill>
                  <a:srgbClr val="800000"/>
                </a:solidFill>
                <a:latin typeface="Times New Roman" pitchFamily="18" charset="0"/>
              </a:rPr>
              <a:t>Nửa chu vi hình chữ nhật là</a:t>
            </a:r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: </a:t>
            </a:r>
          </a:p>
        </p:txBody>
      </p:sp>
      <p:sp>
        <p:nvSpPr>
          <p:cNvPr id="17453" name="Text Box 45"/>
          <p:cNvSpPr txBox="1">
            <a:spLocks noChangeArrowheads="1"/>
          </p:cNvSpPr>
          <p:nvPr/>
        </p:nvSpPr>
        <p:spPr bwMode="auto">
          <a:xfrm>
            <a:off x="2365375" y="1189038"/>
            <a:ext cx="57848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120 : 2 = 60 (m)</a:t>
            </a:r>
          </a:p>
        </p:txBody>
      </p:sp>
      <p:sp>
        <p:nvSpPr>
          <p:cNvPr id="17454" name="Text Box 46"/>
          <p:cNvSpPr txBox="1">
            <a:spLocks noChangeArrowheads="1"/>
          </p:cNvSpPr>
          <p:nvPr/>
        </p:nvSpPr>
        <p:spPr bwMode="auto">
          <a:xfrm>
            <a:off x="263525" y="4622800"/>
            <a:ext cx="8763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i="1">
                <a:solidFill>
                  <a:srgbClr val="800000"/>
                </a:solidFill>
                <a:latin typeface="Times New Roman" pitchFamily="18" charset="0"/>
              </a:rPr>
              <a:t>b. Diện tích vườn hoa là</a:t>
            </a:r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: 35 x 25 = 875 (m</a:t>
            </a:r>
            <a:r>
              <a:rPr lang="en-US" sz="2400" b="1" baseline="30000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7455" name="Text Box 47"/>
          <p:cNvSpPr txBox="1">
            <a:spLocks noChangeArrowheads="1"/>
          </p:cNvSpPr>
          <p:nvPr/>
        </p:nvSpPr>
        <p:spPr bwMode="auto">
          <a:xfrm>
            <a:off x="263525" y="5019675"/>
            <a:ext cx="8763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i="1">
                <a:solidFill>
                  <a:srgbClr val="800000"/>
                </a:solidFill>
                <a:latin typeface="Times New Roman" pitchFamily="18" charset="0"/>
              </a:rPr>
              <a:t>Diện tích lối đi là</a:t>
            </a:r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: 875 : 25 = 35 (m</a:t>
            </a:r>
            <a:r>
              <a:rPr lang="en-US" sz="2400" b="1" baseline="30000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lang="en-US" sz="2400" b="1">
                <a:solidFill>
                  <a:srgbClr val="800000"/>
                </a:solidFill>
                <a:latin typeface="Times New Roman" pitchFamily="18" charset="0"/>
              </a:rPr>
              <a:t>)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7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7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7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7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7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7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7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7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7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7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7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/>
      <p:bldP spid="17418" grpId="0"/>
      <p:bldP spid="17419" grpId="0"/>
      <p:bldP spid="17420" grpId="0" animBg="1"/>
      <p:bldP spid="17421" grpId="0" animBg="1"/>
      <p:bldP spid="17422" grpId="0" animBg="1"/>
      <p:bldP spid="17423" grpId="0" animBg="1"/>
      <p:bldP spid="17424" grpId="0" animBg="1"/>
      <p:bldP spid="17425" grpId="0" animBg="1"/>
      <p:bldP spid="17426" grpId="0" animBg="1"/>
      <p:bldP spid="17429" grpId="0" animBg="1"/>
      <p:bldP spid="17430" grpId="0" animBg="1"/>
      <p:bldP spid="17431" grpId="0" animBg="1"/>
      <p:bldP spid="17432" grpId="0" animBg="1"/>
      <p:bldP spid="17433" grpId="0" animBg="1"/>
      <p:bldP spid="17434" grpId="0" animBg="1"/>
      <p:bldP spid="17436" grpId="0" animBg="1"/>
      <p:bldP spid="17437" grpId="0" animBg="1"/>
      <p:bldP spid="17438" grpId="0" animBg="1"/>
      <p:bldP spid="17440" grpId="0" animBg="1"/>
      <p:bldP spid="17441" grpId="0"/>
      <p:bldP spid="17442" grpId="0"/>
      <p:bldP spid="17443" grpId="0"/>
      <p:bldP spid="17444" grpId="0"/>
      <p:bldP spid="17445" grpId="0"/>
      <p:bldP spid="17446" grpId="0" animBg="1"/>
      <p:bldP spid="17447" grpId="0" animBg="1"/>
      <p:bldP spid="17448" grpId="0"/>
      <p:bldP spid="17449" grpId="0"/>
      <p:bldP spid="17452" grpId="0"/>
      <p:bldP spid="17453" grpId="0"/>
      <p:bldP spid="17454" grpId="0"/>
      <p:bldP spid="1745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671</Words>
  <Application>Microsoft Office PowerPoint</Application>
  <PresentationFormat>Custom</PresentationFormat>
  <Paragraphs>112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Default Design</vt:lpstr>
      <vt:lpstr>Equation</vt:lpstr>
      <vt:lpstr>PowerPoint Presentation</vt:lpstr>
      <vt:lpstr>TOÁN ÔN TẬP VỀ GIẢI TOÁN</vt:lpstr>
      <vt:lpstr>TOÁN ÔN TẬP VỀ GIẢI TOÁN</vt:lpstr>
      <vt:lpstr>TOÁN ÔN TẬP VỀ GIẢI TOÁN</vt:lpstr>
      <vt:lpstr>TOÁN ÔN TẬP VỀ GIẢI TOÁN</vt:lpstr>
      <vt:lpstr>TOÁN ÔN TẬP VỀ GIẢI TOÁN</vt:lpstr>
      <vt:lpstr>PowerPoint Presentation</vt:lpstr>
      <vt:lpstr>PowerPoint Presentation</vt:lpstr>
    </vt:vector>
  </TitlesOfParts>
  <Company>ITQuangNam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Root</dc:creator>
  <cp:lastModifiedBy>Admin</cp:lastModifiedBy>
  <cp:revision>68</cp:revision>
  <dcterms:created xsi:type="dcterms:W3CDTF">2011-03-29T10:25:07Z</dcterms:created>
  <dcterms:modified xsi:type="dcterms:W3CDTF">2021-08-12T14:54:57Z</dcterms:modified>
</cp:coreProperties>
</file>