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83" r:id="rId3"/>
    <p:sldId id="289" r:id="rId4"/>
    <p:sldId id="290" r:id="rId5"/>
    <p:sldId id="288" r:id="rId6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10" y="-62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87106" y="2192934"/>
            <a:ext cx="7277820" cy="634401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 ĐƠN VỊ ĐO KHỐI LƯỢNG</a:t>
            </a:r>
            <a:endParaRPr lang="en-US" sz="36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120641" y="73682"/>
            <a:ext cx="6042873" cy="816442"/>
            <a:chOff x="2395643" y="152697"/>
            <a:chExt cx="6826516" cy="964291"/>
          </a:xfrm>
        </p:grpSpPr>
        <p:sp>
          <p:nvSpPr>
            <p:cNvPr id="19" name="Rectangle 18"/>
            <p:cNvSpPr/>
            <p:nvPr/>
          </p:nvSpPr>
          <p:spPr>
            <a:xfrm>
              <a:off x="5257766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643" y="571720"/>
              <a:ext cx="6826516" cy="54526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19: BẢNG ĐƠN VỊ ĐO KHỐI LƯỢNG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84226" y="1694687"/>
            <a:ext cx="95985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 đo khối lượng các vật nặng hàng chục, hàng trăm gam, người ta còn dùng những </a:t>
            </a: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đơn </a:t>
            </a:r>
            <a:r>
              <a:rPr lang="en-US" altLang="en-US" sz="2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vị:</a:t>
            </a: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đề-ca-gam</a:t>
            </a: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héc-tô-gam.</a:t>
            </a:r>
            <a:endParaRPr lang="en-US" altLang="en-US" sz="2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08247" y="1149806"/>
            <a:ext cx="39874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Đề </a:t>
            </a: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ca – gam, héc – tô- gam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08247" y="2585908"/>
            <a:ext cx="35253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 - ca – gam viết tắt là </a:t>
            </a: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dag</a:t>
            </a:r>
          </a:p>
          <a:p>
            <a:pPr eaLnBrk="1" hangingPunct="1"/>
            <a:r>
              <a:rPr lang="en-US" altLang="en-US" sz="2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Héc </a:t>
            </a: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tô- gam viết tắt là </a:t>
            </a: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hg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179598" y="3555491"/>
            <a:ext cx="19127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dag = …….g</a:t>
            </a:r>
            <a:endParaRPr lang="en-US" alt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179598" y="4180966"/>
            <a:ext cx="21403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hg = ……..dag</a:t>
            </a:r>
            <a:endParaRPr lang="en-US" alt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193886" y="4820728"/>
            <a:ext cx="18421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hg = ……..g</a:t>
            </a:r>
            <a:endParaRPr lang="en-US" alt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325597" y="3555491"/>
            <a:ext cx="466794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49763" y="4193666"/>
            <a:ext cx="4667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179230" y="4820728"/>
            <a:ext cx="6078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821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3" grpId="0"/>
      <p:bldP spid="24" grpId="0"/>
      <p:bldP spid="25" grpId="0" animBg="1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271763"/>
              </p:ext>
            </p:extLst>
          </p:nvPr>
        </p:nvGraphicFramePr>
        <p:xfrm>
          <a:off x="1110691" y="1629100"/>
          <a:ext cx="8839200" cy="343593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4350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Lớn hơn ki-lô-gam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Ki-lô-gam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Bé hơn ki-lô-gam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tấn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tạ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yến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kg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hg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dag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g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5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9356166" y="3207075"/>
            <a:ext cx="609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1g</a:t>
            </a: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8167129" y="3227713"/>
            <a:ext cx="1371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1dag</a:t>
            </a:r>
            <a:r>
              <a:rPr lang="en-US" altLang="en-US" sz="2200" b="1">
                <a:solidFill>
                  <a:srgbClr val="99CCFF"/>
                </a:solidFill>
                <a:latin typeface="Arial" charset="0"/>
              </a:rPr>
              <a:t>	</a:t>
            </a: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6939991" y="3207075"/>
            <a:ext cx="838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1hg</a:t>
            </a: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377891" y="3237238"/>
            <a:ext cx="838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1kg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952316" y="3226125"/>
            <a:ext cx="1181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1yến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2885516" y="3229300"/>
            <a:ext cx="9604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1tạ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1274204" y="3229300"/>
            <a:ext cx="11049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1tấn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597091" y="3748413"/>
            <a:ext cx="152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CC"/>
                </a:solidFill>
                <a:latin typeface="Arial" charset="0"/>
              </a:rPr>
              <a:t>= </a:t>
            </a:r>
            <a:r>
              <a:rPr lang="en-US" altLang="en-US" sz="2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10dag</a:t>
            </a:r>
            <a:endParaRPr lang="en-US" altLang="en-US" sz="2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5099394" y="3713488"/>
            <a:ext cx="14976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CC"/>
                </a:solidFill>
                <a:latin typeface="Arial" charset="0"/>
              </a:rPr>
              <a:t>= </a:t>
            </a: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10hg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133416" y="4488188"/>
            <a:ext cx="1997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1000g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3945172" y="3705550"/>
            <a:ext cx="11169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10kg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2618816" y="3746825"/>
            <a:ext cx="1447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=10yến  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2553005" y="4474055"/>
            <a:ext cx="13993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CC"/>
                </a:solidFill>
                <a:latin typeface="Arial" charset="0"/>
              </a:rPr>
              <a:t>=</a:t>
            </a: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100kg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1178954" y="3675388"/>
            <a:ext cx="1295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=10tạ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1094816" y="4475488"/>
            <a:ext cx="145818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CC"/>
                </a:solidFill>
                <a:latin typeface="Arial" charset="0"/>
              </a:rPr>
              <a:t>=</a:t>
            </a: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1000kg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8064716" y="3777673"/>
            <a:ext cx="1143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CC"/>
                </a:solidFill>
                <a:latin typeface="Arial" charset="0"/>
              </a:rPr>
              <a:t>=</a:t>
            </a: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10g</a:t>
            </a:r>
          </a:p>
        </p:txBody>
      </p:sp>
      <p:sp>
        <p:nvSpPr>
          <p:cNvPr id="53" name="Rectangle 65"/>
          <p:cNvSpPr>
            <a:spLocks noChangeArrowheads="1"/>
          </p:cNvSpPr>
          <p:nvPr/>
        </p:nvSpPr>
        <p:spPr bwMode="auto">
          <a:xfrm>
            <a:off x="2022914" y="890124"/>
            <a:ext cx="7177088" cy="44716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200" b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BẢNG ĐƠN VỊ ĐO KHỐI LƯỢNG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1094816" y="5273905"/>
            <a:ext cx="844391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đơn vị đo khối lượng đều gấp </a:t>
            </a: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lần </a:t>
            </a:r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đơn vị bé hơn, liền nó.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120641" y="73682"/>
            <a:ext cx="6042873" cy="816442"/>
            <a:chOff x="2395643" y="152697"/>
            <a:chExt cx="6826516" cy="964291"/>
          </a:xfrm>
        </p:grpSpPr>
        <p:sp>
          <p:nvSpPr>
            <p:cNvPr id="57" name="Rectangle 56"/>
            <p:cNvSpPr/>
            <p:nvPr/>
          </p:nvSpPr>
          <p:spPr>
            <a:xfrm>
              <a:off x="5257766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643" y="571720"/>
              <a:ext cx="6826516" cy="54526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19: BẢNG ĐƠN VỊ ĐO KHỐI LƯỢNG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45157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2120641" y="73682"/>
            <a:ext cx="6042873" cy="816442"/>
            <a:chOff x="2395643" y="152697"/>
            <a:chExt cx="6826516" cy="964291"/>
          </a:xfrm>
        </p:grpSpPr>
        <p:sp>
          <p:nvSpPr>
            <p:cNvPr id="57" name="Rectangle 56"/>
            <p:cNvSpPr/>
            <p:nvPr/>
          </p:nvSpPr>
          <p:spPr>
            <a:xfrm>
              <a:off x="5257766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643" y="571720"/>
              <a:ext cx="6826516" cy="54526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19: BẢNG ĐƠN VỊ ĐO KHỐI LƯỢNG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475563" y="1542983"/>
            <a:ext cx="480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Viết số thích hợp vào chỗ chấm: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969091" y="2176559"/>
            <a:ext cx="24224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dag =………hg </a:t>
            </a:r>
            <a:endParaRPr lang="en-US" alt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969091" y="2800447"/>
            <a:ext cx="21403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kg  =………hg</a:t>
            </a:r>
            <a:endParaRPr lang="en-US" alt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5863214" y="3379884"/>
            <a:ext cx="28296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2kg </a:t>
            </a:r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30g </a:t>
            </a: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=…………</a:t>
            </a:r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   </a:t>
            </a:r>
          </a:p>
        </p:txBody>
      </p:sp>
      <p:sp>
        <p:nvSpPr>
          <p:cNvPr id="67" name="Rectangle 10"/>
          <p:cNvSpPr>
            <a:spLocks noChangeArrowheads="1"/>
          </p:cNvSpPr>
          <p:nvPr/>
        </p:nvSpPr>
        <p:spPr bwMode="auto">
          <a:xfrm>
            <a:off x="822096" y="2225693"/>
            <a:ext cx="205376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dag =………g</a:t>
            </a: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822096" y="2740699"/>
            <a:ext cx="24064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 g  =………dag  </a:t>
            </a:r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822096" y="3332559"/>
            <a:ext cx="22813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hg =………dag </a:t>
            </a:r>
            <a:endParaRPr lang="en-US" altLang="en-US" sz="22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029116" y="2235911"/>
            <a:ext cx="554407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018956" y="2717598"/>
            <a:ext cx="419100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1953233" y="3332557"/>
            <a:ext cx="530225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365998" y="2176558"/>
            <a:ext cx="510986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073237" y="2780881"/>
            <a:ext cx="571500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314855" y="3375875"/>
            <a:ext cx="790468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2030</a:t>
            </a: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930890" y="3972560"/>
            <a:ext cx="1207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Tính: 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64290" y="4604782"/>
            <a:ext cx="27622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380g </a:t>
            </a:r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195g </a:t>
            </a:r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=……….</a:t>
            </a:r>
            <a:endParaRPr lang="en-US" alt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312819" y="4617244"/>
            <a:ext cx="32720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452 hg × 3       =………… </a:t>
            </a:r>
            <a:endParaRPr lang="en-US" alt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3242938" y="4600139"/>
            <a:ext cx="819455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575 g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7314855" y="4607401"/>
            <a:ext cx="1117614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1356 hg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6"/>
          <p:cNvSpPr txBox="1">
            <a:spLocks noChangeArrowheads="1"/>
          </p:cNvSpPr>
          <p:nvPr/>
        </p:nvSpPr>
        <p:spPr bwMode="auto">
          <a:xfrm>
            <a:off x="337352" y="1000309"/>
            <a:ext cx="25786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4758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8" grpId="0" animBg="1"/>
      <p:bldP spid="79" grpId="0"/>
      <p:bldP spid="80" grpId="0"/>
      <p:bldP spid="81" grpId="0"/>
      <p:bldP spid="82" grpId="0" animBg="1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7352" y="1000309"/>
            <a:ext cx="25786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31178" y="1395386"/>
            <a:ext cx="94595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18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4 gói bánh, mỗi gói cân nặng 150g và 2 gói kẹo, mỗi gói cân nặng 200g. Hỏi có tất cả mấy ki-lô-gam bánh và kẹo?</a:t>
            </a:r>
            <a:endParaRPr 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831338" y="2287938"/>
            <a:ext cx="25786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endParaRPr 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447544" y="2971978"/>
            <a:ext cx="33116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 gói bánh: mỗi gói 150g</a:t>
            </a:r>
            <a:endParaRPr 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5837639" y="2289989"/>
            <a:ext cx="25786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200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4654209" y="2668150"/>
            <a:ext cx="48837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gói bánh cân nặng </a:t>
            </a: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5429176" y="3075661"/>
            <a:ext cx="33955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150 x 4 = 600 (g)</a:t>
            </a:r>
            <a:endParaRPr 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4725783" y="3486228"/>
            <a:ext cx="48343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gói kẹo cân nặng là:</a:t>
            </a:r>
            <a:endParaRPr 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5488552" y="3917115"/>
            <a:ext cx="33955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 x 2 = 400 (g)</a:t>
            </a:r>
            <a:endParaRPr 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7006236" y="5136793"/>
            <a:ext cx="28200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 : </a:t>
            </a: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1kg.</a:t>
            </a:r>
            <a:endParaRPr 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120641" y="73682"/>
            <a:ext cx="6042873" cy="816442"/>
            <a:chOff x="2395643" y="152697"/>
            <a:chExt cx="6826516" cy="964291"/>
          </a:xfrm>
        </p:grpSpPr>
        <p:sp>
          <p:nvSpPr>
            <p:cNvPr id="43" name="Rectangle 42"/>
            <p:cNvSpPr/>
            <p:nvPr/>
          </p:nvSpPr>
          <p:spPr>
            <a:xfrm>
              <a:off x="5257766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395643" y="571720"/>
              <a:ext cx="6826516" cy="54526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19: BẢNG ĐƠN VỊ ĐO KHỐI LƯỢNG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44342" y="3402865"/>
            <a:ext cx="33116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- 2 gói kẹo: mỗi gói 200g</a:t>
            </a:r>
            <a:endParaRPr lang="en-US" sz="2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342" y="3931177"/>
            <a:ext cx="37749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Hỏi: </a:t>
            </a:r>
            <a:r>
              <a:rPr lang="en-US" sz="2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kg bánh 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kẹo</a:t>
            </a:r>
            <a:endParaRPr lang="en-US">
              <a:solidFill>
                <a:srgbClr val="0000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135120" y="2503381"/>
            <a:ext cx="0" cy="275647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4725783" y="4357684"/>
            <a:ext cx="48343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 bánh và kẹo cân nặng là:</a:t>
            </a:r>
            <a:endParaRPr 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5488552" y="4788571"/>
            <a:ext cx="33955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600 + 400 = 1000 (g) = 1kg</a:t>
            </a:r>
            <a:endParaRPr 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7159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1" grpId="0"/>
      <p:bldP spid="44" grpId="0"/>
      <p:bldP spid="45" grpId="0"/>
      <p:bldP spid="46" grpId="0"/>
      <p:bldP spid="47" grpId="0"/>
      <p:bldP spid="48" grpId="0"/>
      <p:bldP spid="51" grpId="0"/>
      <p:bldP spid="4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5268</TotalTime>
  <Words>424</Words>
  <Application>Microsoft Office PowerPoint</Application>
  <PresentationFormat>Custom</PresentationFormat>
  <Paragraphs>86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726</cp:revision>
  <dcterms:created xsi:type="dcterms:W3CDTF">2019-01-16T02:58:12Z</dcterms:created>
  <dcterms:modified xsi:type="dcterms:W3CDTF">2021-08-10T06:41:21Z</dcterms:modified>
</cp:coreProperties>
</file>