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78" r:id="rId3"/>
    <p:sldId id="284" r:id="rId4"/>
    <p:sldId id="285" r:id="rId5"/>
    <p:sldId id="286" r:id="rId6"/>
    <p:sldId id="281" r:id="rId7"/>
    <p:sldId id="287" r:id="rId8"/>
    <p:sldId id="288" r:id="rId9"/>
  </p:sldIdLst>
  <p:sldSz cx="10515600" cy="5943600"/>
  <p:notesSz cx="6858000" cy="9144000"/>
  <p:defaultTextStyle>
    <a:defPPr>
      <a:defRPr lang="vi-VN"/>
    </a:defPPr>
    <a:lvl1pPr marL="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0191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0382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0574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0765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0956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1147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1338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6153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-72" y="-144"/>
      </p:cViewPr>
      <p:guideLst>
        <p:guide orient="horz" pos="1872"/>
        <p:guide pos="3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8488-E218-4E3C-BEAA-0FCEE896397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CA5-60D5-477D-BB27-72A1BB4B7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4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813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626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438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251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064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877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690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503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898" indent="0" algn="ctr">
              <a:buNone/>
              <a:defRPr sz="1700"/>
            </a:lvl2pPr>
            <a:lvl3pPr marL="775796" indent="0" algn="ctr">
              <a:buNone/>
              <a:defRPr sz="1500"/>
            </a:lvl3pPr>
            <a:lvl4pPr marL="1163694" indent="0" algn="ctr">
              <a:buNone/>
              <a:defRPr sz="1400"/>
            </a:lvl4pPr>
            <a:lvl5pPr marL="1551591" indent="0" algn="ctr">
              <a:buNone/>
              <a:defRPr sz="1400"/>
            </a:lvl5pPr>
            <a:lvl6pPr marL="1939489" indent="0" algn="ctr">
              <a:buNone/>
              <a:defRPr sz="1400"/>
            </a:lvl6pPr>
            <a:lvl7pPr marL="2327387" indent="0" algn="ctr">
              <a:buNone/>
              <a:defRPr sz="1400"/>
            </a:lvl7pPr>
            <a:lvl8pPr marL="2715285" indent="0" algn="ctr">
              <a:buNone/>
              <a:defRPr sz="1400"/>
            </a:lvl8pPr>
            <a:lvl9pPr marL="3103183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761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588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9" y="316442"/>
            <a:ext cx="6670833" cy="503692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06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63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0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0" y="3977535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8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9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52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74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35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3"/>
            <a:ext cx="9069705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8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6"/>
            <a:ext cx="4448592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8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6"/>
            <a:ext cx="4470500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3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5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058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0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75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0" y="855769"/>
            <a:ext cx="5323523" cy="422380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898" indent="0">
              <a:buNone/>
              <a:defRPr sz="2400"/>
            </a:lvl2pPr>
            <a:lvl3pPr marL="775796" indent="0">
              <a:buNone/>
              <a:defRPr sz="2000"/>
            </a:lvl3pPr>
            <a:lvl4pPr marL="1163694" indent="0">
              <a:buNone/>
              <a:defRPr sz="1700"/>
            </a:lvl4pPr>
            <a:lvl5pPr marL="1551591" indent="0">
              <a:buNone/>
              <a:defRPr sz="1700"/>
            </a:lvl5pPr>
            <a:lvl6pPr marL="1939489" indent="0">
              <a:buNone/>
              <a:defRPr sz="1700"/>
            </a:lvl6pPr>
            <a:lvl7pPr marL="2327387" indent="0">
              <a:buNone/>
              <a:defRPr sz="1700"/>
            </a:lvl7pPr>
            <a:lvl8pPr marL="2715285" indent="0">
              <a:buNone/>
              <a:defRPr sz="1700"/>
            </a:lvl8pPr>
            <a:lvl9pPr marL="3103183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90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16443"/>
            <a:ext cx="9069705" cy="1148821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582208"/>
            <a:ext cx="9069705" cy="3771160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0005-0032-4B32-B7D1-2B5D81DDFF96}" type="datetimeFigureOut">
              <a:rPr lang="vi-VN" smtClean="0"/>
              <a:t>17/08/2020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5508837"/>
            <a:ext cx="3549015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8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57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949" indent="-193949" algn="l" defTabSz="775796" rtl="0" eaLnBrk="1" latinLnBrk="0" hangingPunct="1">
        <a:lnSpc>
          <a:spcPct val="90000"/>
        </a:lnSpc>
        <a:spcBef>
          <a:spcPts val="84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847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745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643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40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438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1336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234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132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898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796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94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591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489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387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5285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183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961" y="1307185"/>
            <a:ext cx="3764546" cy="681262"/>
          </a:xfrm>
        </p:spPr>
        <p:txBody>
          <a:bodyPr>
            <a:normAutofit/>
          </a:bodyPr>
          <a:lstStyle/>
          <a:p>
            <a:pPr>
              <a:spcAft>
                <a:spcPts val="2612"/>
              </a:spcAft>
            </a:pP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</a:t>
            </a:r>
            <a:r>
              <a:rPr lang="en-US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endParaRPr lang="en-US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" y="1"/>
            <a:ext cx="10515599" cy="5943599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26" tIns="39813" rIns="79626" bIns="39813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93692" y="2324662"/>
            <a:ext cx="6864565" cy="757512"/>
          </a:xfrm>
          <a:prstGeom prst="rect">
            <a:avLst/>
          </a:prstGeom>
          <a:noFill/>
        </p:spPr>
        <p:txBody>
          <a:bodyPr wrap="none" lIns="79626" tIns="39813" rIns="79626" bIns="3981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SỐ CÓ SÁU CHỮ SỐ</a:t>
            </a:r>
            <a:endParaRPr lang="en-US" sz="4400" b="1">
              <a:ln w="11430"/>
              <a:solidFill>
                <a:schemeClr val="bg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529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219879" y="16876"/>
            <a:ext cx="3844322" cy="778343"/>
            <a:chOff x="3637442" y="152697"/>
            <a:chExt cx="4342870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637442" y="526722"/>
              <a:ext cx="4342870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CÁC SỐ CÓ SÁU CHỮ SỐ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676954" y="995921"/>
            <a:ext cx="3310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Đơn vị - Chục -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67785" y="3153588"/>
            <a:ext cx="3848551" cy="859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 defTabSz="775796">
              <a:lnSpc>
                <a:spcPct val="90000"/>
              </a:lnSpc>
              <a:spcBef>
                <a:spcPts val="848"/>
              </a:spcBef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chục nghìn = 100 nghìn. </a:t>
            </a:r>
            <a:endParaRPr lang="en-US" sz="2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ctr" defTabSz="775796">
              <a:lnSpc>
                <a:spcPct val="90000"/>
              </a:lnSpc>
              <a:spcBef>
                <a:spcPts val="848"/>
              </a:spcBef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số: 100 000 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1163611" y="1581076"/>
            <a:ext cx="2056268" cy="915385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>
            <a:lvl1pPr marL="193949" indent="-193949" algn="l" defTabSz="775796" rtl="0" eaLnBrk="1" latinLnBrk="0" hangingPunct="1">
              <a:lnSpc>
                <a:spcPct val="90000"/>
              </a:lnSpc>
              <a:spcBef>
                <a:spcPts val="848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1847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9745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43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5540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3438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1336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9234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7132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Font typeface="Arial" panose="020B0604020202020204" pitchFamily="34" charset="0"/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đơn vị </a:t>
            </a:r>
          </a:p>
          <a:p>
            <a:pPr marL="514350" indent="-514350" algn="ctr">
              <a:buFont typeface="Arial" panose="020B0604020202020204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số:1</a:t>
            </a:r>
            <a:endParaRPr lang="en-US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78766" y="1583300"/>
            <a:ext cx="1874676" cy="915385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>
            <a:lvl1pPr marL="193949" indent="-193949" algn="l" defTabSz="775796" rtl="0" eaLnBrk="1" latinLnBrk="0" hangingPunct="1">
              <a:lnSpc>
                <a:spcPct val="90000"/>
              </a:lnSpc>
              <a:spcBef>
                <a:spcPts val="848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1847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9745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43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5540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3438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1336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9234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7132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Font typeface="Arial" panose="020B0604020202020204" pitchFamily="34" charset="0"/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chục          </a:t>
            </a:r>
          </a:p>
          <a:p>
            <a:pPr marL="514350" indent="-514350" algn="ctr">
              <a:buFont typeface="Arial" panose="020B0604020202020204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số: 10</a:t>
            </a:r>
            <a:endParaRPr lang="en-US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056067" y="1573325"/>
            <a:ext cx="2204156" cy="915385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>
            <a:lvl1pPr marL="193949" indent="-193949" algn="l" defTabSz="775796" rtl="0" eaLnBrk="1" latinLnBrk="0" hangingPunct="1">
              <a:lnSpc>
                <a:spcPct val="90000"/>
              </a:lnSpc>
              <a:spcBef>
                <a:spcPts val="848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1847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9745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43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5540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3438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1336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9234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7132" indent="-193949" algn="l" defTabSz="775796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Font typeface="Arial" panose="020B0604020202020204" pitchFamily="34" charset="0"/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trăm</a:t>
            </a:r>
          </a:p>
          <a:p>
            <a:pPr marL="514350" indent="-514350" algn="ctr">
              <a:buFont typeface="Arial" panose="020B0604020202020204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số: 100</a:t>
            </a:r>
            <a:endParaRPr lang="en-US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6954" y="2594988"/>
            <a:ext cx="518140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 defTabSz="775796">
              <a:lnSpc>
                <a:spcPct val="90000"/>
              </a:lnSpc>
              <a:spcBef>
                <a:spcPts val="848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Nghìn - Chục nghìn - Trăm nghìn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1693" y="3142555"/>
            <a:ext cx="2765209" cy="859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 defTabSz="775796">
              <a:lnSpc>
                <a:spcPct val="90000"/>
              </a:lnSpc>
              <a:spcBef>
                <a:spcPts val="848"/>
              </a:spcBef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 = 1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</a:p>
          <a:p>
            <a:pPr lvl="0" algn="ctr" defTabSz="775796">
              <a:lnSpc>
                <a:spcPct val="90000"/>
              </a:lnSpc>
              <a:spcBef>
                <a:spcPts val="848"/>
              </a:spcBef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số: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68743" y="3153588"/>
            <a:ext cx="3389268" cy="859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 defTabSz="775796">
              <a:lnSpc>
                <a:spcPct val="90000"/>
              </a:lnSpc>
              <a:spcBef>
                <a:spcPts val="848"/>
              </a:spcBef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nghìn = 1 chục nghìn</a:t>
            </a:r>
          </a:p>
          <a:p>
            <a:pPr marL="514350" lvl="0" indent="-514350" algn="ctr" defTabSz="775796">
              <a:lnSpc>
                <a:spcPct val="90000"/>
              </a:lnSpc>
              <a:spcBef>
                <a:spcPts val="848"/>
              </a:spcBef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số: 10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endParaRPr 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3703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42" grpId="0"/>
      <p:bldP spid="9" grpId="0"/>
      <p:bldP spid="10" grpId="0"/>
      <p:bldP spid="7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219879" y="16876"/>
            <a:ext cx="3844322" cy="778343"/>
            <a:chOff x="3637442" y="152697"/>
            <a:chExt cx="4342870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637442" y="526722"/>
              <a:ext cx="4342870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CÁC SỐ CÓ SÁU CHỮ SỐ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3" name="Group 6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964410396"/>
              </p:ext>
            </p:extLst>
          </p:nvPr>
        </p:nvGraphicFramePr>
        <p:xfrm>
          <a:off x="954860" y="1066800"/>
          <a:ext cx="9176370" cy="3517344"/>
        </p:xfrm>
        <a:graphic>
          <a:graphicData uri="http://schemas.openxmlformats.org/drawingml/2006/table">
            <a:tbl>
              <a:tblPr/>
              <a:tblGrid>
                <a:gridCol w="1529395"/>
                <a:gridCol w="1529395"/>
                <a:gridCol w="1529395"/>
                <a:gridCol w="1529395"/>
                <a:gridCol w="1529395"/>
                <a:gridCol w="1529395"/>
              </a:tblGrid>
              <a:tr h="343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Trăm nghìn</a:t>
                      </a:r>
                    </a:p>
                  </a:txBody>
                  <a:tcPr marL="105152" marR="105152" marT="39628" marB="39628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Chục nghìn</a:t>
                      </a: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724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1127125" y="2239232"/>
            <a:ext cx="1212850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1127125" y="2691669"/>
            <a:ext cx="1212850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1" name="Rectangle 38"/>
          <p:cNvSpPr>
            <a:spLocks noChangeArrowheads="1"/>
          </p:cNvSpPr>
          <p:nvPr/>
        </p:nvSpPr>
        <p:spPr bwMode="auto">
          <a:xfrm>
            <a:off x="1127125" y="3142519"/>
            <a:ext cx="1212850" cy="339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>
            <a:off x="1127125" y="3594957"/>
            <a:ext cx="1212850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3" name="Rectangle 40"/>
          <p:cNvSpPr>
            <a:spLocks noChangeArrowheads="1"/>
          </p:cNvSpPr>
          <p:nvPr/>
        </p:nvSpPr>
        <p:spPr bwMode="auto">
          <a:xfrm>
            <a:off x="4150606" y="3125830"/>
            <a:ext cx="1212850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1000</a:t>
            </a:r>
          </a:p>
        </p:txBody>
      </p:sp>
      <p:sp>
        <p:nvSpPr>
          <p:cNvPr id="24" name="Rectangle 41"/>
          <p:cNvSpPr>
            <a:spLocks noChangeArrowheads="1"/>
          </p:cNvSpPr>
          <p:nvPr/>
        </p:nvSpPr>
        <p:spPr bwMode="auto">
          <a:xfrm>
            <a:off x="4150606" y="3578267"/>
            <a:ext cx="1212850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1000</a:t>
            </a:r>
          </a:p>
        </p:txBody>
      </p:sp>
      <p:sp>
        <p:nvSpPr>
          <p:cNvPr id="25" name="Oval 42"/>
          <p:cNvSpPr>
            <a:spLocks noChangeArrowheads="1"/>
          </p:cNvSpPr>
          <p:nvPr/>
        </p:nvSpPr>
        <p:spPr bwMode="auto">
          <a:xfrm>
            <a:off x="5945538" y="2560680"/>
            <a:ext cx="693738" cy="395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</a:t>
            </a:r>
          </a:p>
        </p:txBody>
      </p:sp>
      <p:sp>
        <p:nvSpPr>
          <p:cNvPr id="26" name="Oval 43"/>
          <p:cNvSpPr>
            <a:spLocks noChangeArrowheads="1"/>
          </p:cNvSpPr>
          <p:nvPr/>
        </p:nvSpPr>
        <p:spPr bwMode="auto">
          <a:xfrm>
            <a:off x="5945538" y="3038517"/>
            <a:ext cx="693738" cy="395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</a:t>
            </a:r>
          </a:p>
        </p:txBody>
      </p:sp>
      <p:sp>
        <p:nvSpPr>
          <p:cNvPr id="27" name="Oval 44"/>
          <p:cNvSpPr>
            <a:spLocks noChangeArrowheads="1"/>
          </p:cNvSpPr>
          <p:nvPr/>
        </p:nvSpPr>
        <p:spPr bwMode="auto">
          <a:xfrm>
            <a:off x="5945538" y="3521117"/>
            <a:ext cx="693738" cy="395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</a:t>
            </a:r>
          </a:p>
        </p:txBody>
      </p:sp>
      <p:sp>
        <p:nvSpPr>
          <p:cNvPr id="28" name="Oval 45"/>
          <p:cNvSpPr>
            <a:spLocks noChangeArrowheads="1"/>
          </p:cNvSpPr>
          <p:nvPr/>
        </p:nvSpPr>
        <p:spPr bwMode="auto">
          <a:xfrm>
            <a:off x="7499828" y="3521118"/>
            <a:ext cx="692150" cy="395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</a:t>
            </a:r>
          </a:p>
        </p:txBody>
      </p:sp>
      <p:sp>
        <p:nvSpPr>
          <p:cNvPr id="29" name="Oval 46"/>
          <p:cNvSpPr>
            <a:spLocks noChangeArrowheads="1"/>
          </p:cNvSpPr>
          <p:nvPr/>
        </p:nvSpPr>
        <p:spPr bwMode="auto">
          <a:xfrm>
            <a:off x="9070301" y="1481180"/>
            <a:ext cx="606425" cy="346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0" name="Oval 47"/>
          <p:cNvSpPr>
            <a:spLocks noChangeArrowheads="1"/>
          </p:cNvSpPr>
          <p:nvPr/>
        </p:nvSpPr>
        <p:spPr bwMode="auto">
          <a:xfrm>
            <a:off x="9070301" y="1876468"/>
            <a:ext cx="606425" cy="346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1" name="Oval 48"/>
          <p:cNvSpPr>
            <a:spLocks noChangeArrowheads="1"/>
          </p:cNvSpPr>
          <p:nvPr/>
        </p:nvSpPr>
        <p:spPr bwMode="auto">
          <a:xfrm>
            <a:off x="9070301" y="2278105"/>
            <a:ext cx="606425" cy="346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2" name="Oval 49"/>
          <p:cNvSpPr>
            <a:spLocks noChangeArrowheads="1"/>
          </p:cNvSpPr>
          <p:nvPr/>
        </p:nvSpPr>
        <p:spPr bwMode="auto">
          <a:xfrm>
            <a:off x="9070301" y="2673393"/>
            <a:ext cx="606425" cy="346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3" name="Oval 50"/>
          <p:cNvSpPr>
            <a:spLocks noChangeArrowheads="1"/>
          </p:cNvSpPr>
          <p:nvPr/>
        </p:nvSpPr>
        <p:spPr bwMode="auto">
          <a:xfrm>
            <a:off x="9070301" y="3117893"/>
            <a:ext cx="606425" cy="346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4" name="Oval 51"/>
          <p:cNvSpPr>
            <a:spLocks noChangeArrowheads="1"/>
          </p:cNvSpPr>
          <p:nvPr/>
        </p:nvSpPr>
        <p:spPr bwMode="auto">
          <a:xfrm>
            <a:off x="9070301" y="3521118"/>
            <a:ext cx="606425" cy="346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5" name="Text Box 52"/>
          <p:cNvSpPr txBox="1">
            <a:spLocks noChangeArrowheads="1"/>
          </p:cNvSpPr>
          <p:nvPr/>
        </p:nvSpPr>
        <p:spPr bwMode="auto">
          <a:xfrm>
            <a:off x="1533525" y="4134248"/>
            <a:ext cx="4254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36" name="Text Box 53"/>
          <p:cNvSpPr txBox="1">
            <a:spLocks noChangeArrowheads="1"/>
          </p:cNvSpPr>
          <p:nvPr/>
        </p:nvSpPr>
        <p:spPr bwMode="auto">
          <a:xfrm>
            <a:off x="4602021" y="4126240"/>
            <a:ext cx="3921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37" name="Text Box 54"/>
          <p:cNvSpPr txBox="1">
            <a:spLocks noChangeArrowheads="1"/>
          </p:cNvSpPr>
          <p:nvPr/>
        </p:nvSpPr>
        <p:spPr bwMode="auto">
          <a:xfrm>
            <a:off x="6051107" y="4134248"/>
            <a:ext cx="482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.VnTime" pitchFamily="34" charset="0"/>
              </a:rPr>
              <a:t>5</a:t>
            </a:r>
            <a:endParaRPr lang="en-US" sz="24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8" name="Text Box 55"/>
          <p:cNvSpPr txBox="1">
            <a:spLocks noChangeArrowheads="1"/>
          </p:cNvSpPr>
          <p:nvPr/>
        </p:nvSpPr>
        <p:spPr bwMode="auto">
          <a:xfrm>
            <a:off x="7657419" y="4126240"/>
            <a:ext cx="3921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9" name="Text Box 56"/>
          <p:cNvSpPr txBox="1">
            <a:spLocks noChangeArrowheads="1"/>
          </p:cNvSpPr>
          <p:nvPr/>
        </p:nvSpPr>
        <p:spPr bwMode="auto">
          <a:xfrm>
            <a:off x="9118965" y="4113016"/>
            <a:ext cx="482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40" name="Text Box 57"/>
          <p:cNvSpPr txBox="1">
            <a:spLocks noChangeArrowheads="1"/>
          </p:cNvSpPr>
          <p:nvPr/>
        </p:nvSpPr>
        <p:spPr bwMode="auto">
          <a:xfrm>
            <a:off x="1127125" y="4719638"/>
            <a:ext cx="1387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Viết số  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: 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 </a:t>
            </a:r>
            <a:endParaRPr lang="en-US" sz="28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1" name="Text Box 58"/>
          <p:cNvSpPr txBox="1">
            <a:spLocks noChangeArrowheads="1"/>
          </p:cNvSpPr>
          <p:nvPr/>
        </p:nvSpPr>
        <p:spPr bwMode="auto">
          <a:xfrm>
            <a:off x="1050925" y="5253038"/>
            <a:ext cx="14303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Đọc số</a:t>
            </a:r>
            <a:r>
              <a:rPr lang="en-US" sz="2400" b="1" i="1">
                <a:solidFill>
                  <a:srgbClr val="0000FF"/>
                </a:solidFill>
                <a:latin typeface=".VnTime" pitchFamily="34" charset="0"/>
              </a:rPr>
              <a:t>   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:</a:t>
            </a:r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 </a:t>
            </a: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481263" y="4705350"/>
            <a:ext cx="13516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0000FF"/>
                </a:solidFill>
                <a:latin typeface=".VnTime" pitchFamily="34" charset="0"/>
              </a:rPr>
              <a:t>432 516</a:t>
            </a:r>
            <a:endParaRPr lang="en-US" sz="28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438400" y="5253038"/>
            <a:ext cx="77413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Bốn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trăm ba mươi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hai nghìn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năm trăm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mười sáu.</a:t>
            </a:r>
          </a:p>
        </p:txBody>
      </p:sp>
      <p:sp>
        <p:nvSpPr>
          <p:cNvPr id="45" name="Text Box 52"/>
          <p:cNvSpPr txBox="1">
            <a:spLocks noChangeArrowheads="1"/>
          </p:cNvSpPr>
          <p:nvPr/>
        </p:nvSpPr>
        <p:spPr bwMode="auto">
          <a:xfrm>
            <a:off x="3136626" y="4134248"/>
            <a:ext cx="4254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.VnTime" pitchFamily="34" charset="0"/>
              </a:rPr>
              <a:t>3</a:t>
            </a:r>
            <a:endParaRPr lang="en-US" sz="24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7" name="Rectangle 37"/>
          <p:cNvSpPr>
            <a:spLocks noChangeArrowheads="1"/>
          </p:cNvSpPr>
          <p:nvPr/>
        </p:nvSpPr>
        <p:spPr bwMode="auto">
          <a:xfrm>
            <a:off x="2705072" y="2674980"/>
            <a:ext cx="1212850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8" name="Rectangle 38"/>
          <p:cNvSpPr>
            <a:spLocks noChangeArrowheads="1"/>
          </p:cNvSpPr>
          <p:nvPr/>
        </p:nvSpPr>
        <p:spPr bwMode="auto">
          <a:xfrm>
            <a:off x="2705072" y="3125830"/>
            <a:ext cx="1212850" cy="339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9" name="Rectangle 39"/>
          <p:cNvSpPr>
            <a:spLocks noChangeArrowheads="1"/>
          </p:cNvSpPr>
          <p:nvPr/>
        </p:nvSpPr>
        <p:spPr bwMode="auto">
          <a:xfrm>
            <a:off x="2705072" y="3578268"/>
            <a:ext cx="1212850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2" name="Oval 42"/>
          <p:cNvSpPr>
            <a:spLocks noChangeArrowheads="1"/>
          </p:cNvSpPr>
          <p:nvPr/>
        </p:nvSpPr>
        <p:spPr bwMode="auto">
          <a:xfrm>
            <a:off x="5942958" y="1612722"/>
            <a:ext cx="693738" cy="395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</a:t>
            </a:r>
          </a:p>
        </p:txBody>
      </p:sp>
      <p:sp>
        <p:nvSpPr>
          <p:cNvPr id="46" name="Oval 43"/>
          <p:cNvSpPr>
            <a:spLocks noChangeArrowheads="1"/>
          </p:cNvSpPr>
          <p:nvPr/>
        </p:nvSpPr>
        <p:spPr bwMode="auto">
          <a:xfrm>
            <a:off x="5942958" y="2090559"/>
            <a:ext cx="693738" cy="395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96168488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7" grpId="0" animBg="1"/>
      <p:bldP spid="48" grpId="0" animBg="1"/>
      <p:bldP spid="49" grpId="0" animBg="1"/>
      <p:bldP spid="42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219879" y="16876"/>
            <a:ext cx="3844322" cy="778343"/>
            <a:chOff x="3637442" y="152697"/>
            <a:chExt cx="4342870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637442" y="526722"/>
              <a:ext cx="4342870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CÁC SỐ CÓ SÁU CHỮ SỐ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3" name="Group 6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72765586"/>
              </p:ext>
            </p:extLst>
          </p:nvPr>
        </p:nvGraphicFramePr>
        <p:xfrm>
          <a:off x="954860" y="1827448"/>
          <a:ext cx="9176370" cy="2894257"/>
        </p:xfrm>
        <a:graphic>
          <a:graphicData uri="http://schemas.openxmlformats.org/drawingml/2006/table">
            <a:tbl>
              <a:tblPr/>
              <a:tblGrid>
                <a:gridCol w="1529395"/>
                <a:gridCol w="1529395"/>
                <a:gridCol w="1529395"/>
                <a:gridCol w="1529395"/>
                <a:gridCol w="1529395"/>
                <a:gridCol w="1529395"/>
              </a:tblGrid>
              <a:tr h="343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Trăm nghìn</a:t>
                      </a:r>
                    </a:p>
                  </a:txBody>
                  <a:tcPr marL="105152" marR="105152" marT="39628" marB="39628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Chục nghìn</a:t>
                      </a: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101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1127125" y="2893969"/>
            <a:ext cx="1212850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1" name="Rectangle 38"/>
          <p:cNvSpPr>
            <a:spLocks noChangeArrowheads="1"/>
          </p:cNvSpPr>
          <p:nvPr/>
        </p:nvSpPr>
        <p:spPr bwMode="auto">
          <a:xfrm>
            <a:off x="1127125" y="3344819"/>
            <a:ext cx="1212850" cy="339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>
            <a:off x="1127125" y="3797257"/>
            <a:ext cx="1212850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3" name="Rectangle 40"/>
          <p:cNvSpPr>
            <a:spLocks noChangeArrowheads="1"/>
          </p:cNvSpPr>
          <p:nvPr/>
        </p:nvSpPr>
        <p:spPr bwMode="auto">
          <a:xfrm>
            <a:off x="4150606" y="3328130"/>
            <a:ext cx="1212850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1000</a:t>
            </a:r>
          </a:p>
        </p:txBody>
      </p:sp>
      <p:sp>
        <p:nvSpPr>
          <p:cNvPr id="24" name="Rectangle 41"/>
          <p:cNvSpPr>
            <a:spLocks noChangeArrowheads="1"/>
          </p:cNvSpPr>
          <p:nvPr/>
        </p:nvSpPr>
        <p:spPr bwMode="auto">
          <a:xfrm>
            <a:off x="4150606" y="3780567"/>
            <a:ext cx="1212850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1000</a:t>
            </a:r>
          </a:p>
        </p:txBody>
      </p:sp>
      <p:sp>
        <p:nvSpPr>
          <p:cNvPr id="26" name="Oval 43"/>
          <p:cNvSpPr>
            <a:spLocks noChangeArrowheads="1"/>
          </p:cNvSpPr>
          <p:nvPr/>
        </p:nvSpPr>
        <p:spPr bwMode="auto">
          <a:xfrm>
            <a:off x="5945538" y="3240817"/>
            <a:ext cx="693738" cy="395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</a:t>
            </a:r>
          </a:p>
        </p:txBody>
      </p:sp>
      <p:sp>
        <p:nvSpPr>
          <p:cNvPr id="27" name="Oval 44"/>
          <p:cNvSpPr>
            <a:spLocks noChangeArrowheads="1"/>
          </p:cNvSpPr>
          <p:nvPr/>
        </p:nvSpPr>
        <p:spPr bwMode="auto">
          <a:xfrm>
            <a:off x="5945538" y="3723417"/>
            <a:ext cx="693738" cy="395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</a:t>
            </a:r>
          </a:p>
        </p:txBody>
      </p:sp>
      <p:sp>
        <p:nvSpPr>
          <p:cNvPr id="28" name="Oval 45"/>
          <p:cNvSpPr>
            <a:spLocks noChangeArrowheads="1"/>
          </p:cNvSpPr>
          <p:nvPr/>
        </p:nvSpPr>
        <p:spPr bwMode="auto">
          <a:xfrm>
            <a:off x="7499828" y="3723418"/>
            <a:ext cx="692150" cy="395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</a:t>
            </a:r>
          </a:p>
        </p:txBody>
      </p:sp>
      <p:sp>
        <p:nvSpPr>
          <p:cNvPr id="31" name="Oval 48"/>
          <p:cNvSpPr>
            <a:spLocks noChangeArrowheads="1"/>
          </p:cNvSpPr>
          <p:nvPr/>
        </p:nvSpPr>
        <p:spPr bwMode="auto">
          <a:xfrm>
            <a:off x="9070301" y="2480405"/>
            <a:ext cx="606425" cy="346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2" name="Oval 49"/>
          <p:cNvSpPr>
            <a:spLocks noChangeArrowheads="1"/>
          </p:cNvSpPr>
          <p:nvPr/>
        </p:nvSpPr>
        <p:spPr bwMode="auto">
          <a:xfrm>
            <a:off x="9070301" y="2875693"/>
            <a:ext cx="606425" cy="346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3" name="Oval 50"/>
          <p:cNvSpPr>
            <a:spLocks noChangeArrowheads="1"/>
          </p:cNvSpPr>
          <p:nvPr/>
        </p:nvSpPr>
        <p:spPr bwMode="auto">
          <a:xfrm>
            <a:off x="9070301" y="3320193"/>
            <a:ext cx="606425" cy="346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4" name="Oval 51"/>
          <p:cNvSpPr>
            <a:spLocks noChangeArrowheads="1"/>
          </p:cNvSpPr>
          <p:nvPr/>
        </p:nvSpPr>
        <p:spPr bwMode="auto">
          <a:xfrm>
            <a:off x="9070301" y="3723418"/>
            <a:ext cx="606425" cy="346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5" name="Text Box 52"/>
          <p:cNvSpPr txBox="1">
            <a:spLocks noChangeArrowheads="1"/>
          </p:cNvSpPr>
          <p:nvPr/>
        </p:nvSpPr>
        <p:spPr bwMode="auto">
          <a:xfrm>
            <a:off x="1533525" y="4271812"/>
            <a:ext cx="4254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.VnTime" pitchFamily="34" charset="0"/>
              </a:rPr>
              <a:t>3</a:t>
            </a:r>
            <a:endParaRPr lang="en-US" sz="24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6" name="Text Box 53"/>
          <p:cNvSpPr txBox="1">
            <a:spLocks noChangeArrowheads="1"/>
          </p:cNvSpPr>
          <p:nvPr/>
        </p:nvSpPr>
        <p:spPr bwMode="auto">
          <a:xfrm>
            <a:off x="4602021" y="4263804"/>
            <a:ext cx="3921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.VnTime" pitchFamily="34" charset="0"/>
              </a:rPr>
              <a:t>3</a:t>
            </a:r>
            <a:endParaRPr lang="en-US" sz="24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7" name="Text Box 54"/>
          <p:cNvSpPr txBox="1">
            <a:spLocks noChangeArrowheads="1"/>
          </p:cNvSpPr>
          <p:nvPr/>
        </p:nvSpPr>
        <p:spPr bwMode="auto">
          <a:xfrm>
            <a:off x="6051107" y="4271812"/>
            <a:ext cx="482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.VnTime" pitchFamily="34" charset="0"/>
              </a:rPr>
              <a:t>2</a:t>
            </a:r>
            <a:endParaRPr lang="en-US" sz="24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8" name="Text Box 55"/>
          <p:cNvSpPr txBox="1">
            <a:spLocks noChangeArrowheads="1"/>
          </p:cNvSpPr>
          <p:nvPr/>
        </p:nvSpPr>
        <p:spPr bwMode="auto">
          <a:xfrm>
            <a:off x="7657419" y="4263804"/>
            <a:ext cx="3921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9" name="Text Box 56"/>
          <p:cNvSpPr txBox="1">
            <a:spLocks noChangeArrowheads="1"/>
          </p:cNvSpPr>
          <p:nvPr/>
        </p:nvSpPr>
        <p:spPr bwMode="auto">
          <a:xfrm>
            <a:off x="9118965" y="4250580"/>
            <a:ext cx="482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.VnTime" pitchFamily="34" charset="0"/>
              </a:rPr>
              <a:t>4</a:t>
            </a:r>
            <a:endParaRPr lang="en-US" sz="24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0" name="Text Box 57"/>
          <p:cNvSpPr txBox="1">
            <a:spLocks noChangeArrowheads="1"/>
          </p:cNvSpPr>
          <p:nvPr/>
        </p:nvSpPr>
        <p:spPr bwMode="auto">
          <a:xfrm>
            <a:off x="1127125" y="4743914"/>
            <a:ext cx="1387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Viết số  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: 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 </a:t>
            </a:r>
            <a:endParaRPr lang="en-US" sz="28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1" name="Text Box 58"/>
          <p:cNvSpPr txBox="1">
            <a:spLocks noChangeArrowheads="1"/>
          </p:cNvSpPr>
          <p:nvPr/>
        </p:nvSpPr>
        <p:spPr bwMode="auto">
          <a:xfrm>
            <a:off x="1099477" y="5188302"/>
            <a:ext cx="14303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Đọc số</a:t>
            </a:r>
            <a:r>
              <a:rPr lang="en-US" sz="2400" b="1" i="1">
                <a:solidFill>
                  <a:srgbClr val="0000FF"/>
                </a:solidFill>
                <a:latin typeface=".VnTime" pitchFamily="34" charset="0"/>
              </a:rPr>
              <a:t>  </a:t>
            </a:r>
            <a:r>
              <a:rPr lang="en-US" sz="2400" b="1" smtClean="0">
                <a:solidFill>
                  <a:srgbClr val="0000FF"/>
                </a:solidFill>
                <a:latin typeface=".VnTime" pitchFamily="34" charset="0"/>
              </a:rPr>
              <a:t>:</a:t>
            </a:r>
            <a:r>
              <a:rPr lang="en-US" sz="240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481263" y="4729626"/>
            <a:ext cx="13516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0000FF"/>
                </a:solidFill>
                <a:latin typeface=".VnTime" pitchFamily="34" charset="0"/>
              </a:rPr>
              <a:t>313 214</a:t>
            </a:r>
            <a:endParaRPr lang="en-US" sz="28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440803" y="5204294"/>
            <a:ext cx="77413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Ba trăm mười ba nghìn hai trăm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mười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bốn.</a:t>
            </a: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5" name="Text Box 52"/>
          <p:cNvSpPr txBox="1">
            <a:spLocks noChangeArrowheads="1"/>
          </p:cNvSpPr>
          <p:nvPr/>
        </p:nvSpPr>
        <p:spPr bwMode="auto">
          <a:xfrm>
            <a:off x="3136626" y="4271812"/>
            <a:ext cx="4254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.VnTime" pitchFamily="34" charset="0"/>
              </a:rPr>
              <a:t>1</a:t>
            </a:r>
            <a:endParaRPr lang="en-US" sz="24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9" name="Rectangle 39"/>
          <p:cNvSpPr>
            <a:spLocks noChangeArrowheads="1"/>
          </p:cNvSpPr>
          <p:nvPr/>
        </p:nvSpPr>
        <p:spPr bwMode="auto">
          <a:xfrm>
            <a:off x="2705072" y="3780568"/>
            <a:ext cx="1212850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4141166" y="2881722"/>
            <a:ext cx="1212850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1000</a:t>
            </a:r>
          </a:p>
        </p:txBody>
      </p:sp>
      <p:sp>
        <p:nvSpPr>
          <p:cNvPr id="46" name="Text Box 57"/>
          <p:cNvSpPr txBox="1">
            <a:spLocks noChangeArrowheads="1"/>
          </p:cNvSpPr>
          <p:nvPr/>
        </p:nvSpPr>
        <p:spPr bwMode="auto">
          <a:xfrm>
            <a:off x="952499" y="875921"/>
            <a:ext cx="1976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smtClean="0">
                <a:solidFill>
                  <a:srgbClr val="FF0000"/>
                </a:solidFill>
                <a:latin typeface="Times New Roman" pitchFamily="18" charset="0"/>
              </a:rPr>
              <a:t>Luyện tập:</a:t>
            </a:r>
            <a:endParaRPr lang="en-US" sz="2800" b="1" u="sng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50" name="Text Box 57"/>
          <p:cNvSpPr txBox="1">
            <a:spLocks noChangeArrowheads="1"/>
          </p:cNvSpPr>
          <p:nvPr/>
        </p:nvSpPr>
        <p:spPr bwMode="auto">
          <a:xfrm>
            <a:off x="952498" y="1272431"/>
            <a:ext cx="2705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</a:rPr>
              <a:t>1) Viết theo mẫu:</a:t>
            </a:r>
            <a:endParaRPr lang="en-US" sz="2800" b="1">
              <a:solidFill>
                <a:srgbClr val="FF0000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93337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9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219879" y="16876"/>
            <a:ext cx="3844322" cy="778343"/>
            <a:chOff x="3637442" y="152697"/>
            <a:chExt cx="4342870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637442" y="526722"/>
              <a:ext cx="4342870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CÁC SỐ CÓ SÁU CHỮ SỐ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3" name="Group 6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956531045"/>
              </p:ext>
            </p:extLst>
          </p:nvPr>
        </p:nvGraphicFramePr>
        <p:xfrm>
          <a:off x="954860" y="1827448"/>
          <a:ext cx="9176370" cy="2894257"/>
        </p:xfrm>
        <a:graphic>
          <a:graphicData uri="http://schemas.openxmlformats.org/drawingml/2006/table">
            <a:tbl>
              <a:tblPr/>
              <a:tblGrid>
                <a:gridCol w="1529395"/>
                <a:gridCol w="1529395"/>
                <a:gridCol w="1529395"/>
                <a:gridCol w="1529395"/>
                <a:gridCol w="1529395"/>
                <a:gridCol w="1529395"/>
              </a:tblGrid>
              <a:tr h="343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Trăm nghìn</a:t>
                      </a:r>
                    </a:p>
                  </a:txBody>
                  <a:tcPr marL="105152" marR="105152" marT="39628" marB="39628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Chục nghìn</a:t>
                      </a: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101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1127125" y="3047717"/>
            <a:ext cx="1212850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1" name="Rectangle 38"/>
          <p:cNvSpPr>
            <a:spLocks noChangeArrowheads="1"/>
          </p:cNvSpPr>
          <p:nvPr/>
        </p:nvSpPr>
        <p:spPr bwMode="auto">
          <a:xfrm>
            <a:off x="1127125" y="3441923"/>
            <a:ext cx="1212850" cy="339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>
            <a:off x="1127125" y="3845809"/>
            <a:ext cx="1212850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3" name="Rectangle 40"/>
          <p:cNvSpPr>
            <a:spLocks noChangeArrowheads="1"/>
          </p:cNvSpPr>
          <p:nvPr/>
        </p:nvSpPr>
        <p:spPr bwMode="auto">
          <a:xfrm>
            <a:off x="4150606" y="3489970"/>
            <a:ext cx="1212850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1000</a:t>
            </a:r>
          </a:p>
        </p:txBody>
      </p:sp>
      <p:sp>
        <p:nvSpPr>
          <p:cNvPr id="24" name="Rectangle 41"/>
          <p:cNvSpPr>
            <a:spLocks noChangeArrowheads="1"/>
          </p:cNvSpPr>
          <p:nvPr/>
        </p:nvSpPr>
        <p:spPr bwMode="auto">
          <a:xfrm>
            <a:off x="4150606" y="3869579"/>
            <a:ext cx="1212850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1000</a:t>
            </a:r>
          </a:p>
        </p:txBody>
      </p:sp>
      <p:sp>
        <p:nvSpPr>
          <p:cNvPr id="26" name="Oval 43"/>
          <p:cNvSpPr>
            <a:spLocks noChangeArrowheads="1"/>
          </p:cNvSpPr>
          <p:nvPr/>
        </p:nvSpPr>
        <p:spPr bwMode="auto">
          <a:xfrm>
            <a:off x="5945538" y="3418841"/>
            <a:ext cx="693738" cy="395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</a:t>
            </a:r>
          </a:p>
        </p:txBody>
      </p:sp>
      <p:sp>
        <p:nvSpPr>
          <p:cNvPr id="27" name="Oval 44"/>
          <p:cNvSpPr>
            <a:spLocks noChangeArrowheads="1"/>
          </p:cNvSpPr>
          <p:nvPr/>
        </p:nvSpPr>
        <p:spPr bwMode="auto">
          <a:xfrm>
            <a:off x="5945538" y="3844797"/>
            <a:ext cx="693738" cy="395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</a:t>
            </a:r>
          </a:p>
        </p:txBody>
      </p:sp>
      <p:sp>
        <p:nvSpPr>
          <p:cNvPr id="28" name="Oval 45"/>
          <p:cNvSpPr>
            <a:spLocks noChangeArrowheads="1"/>
          </p:cNvSpPr>
          <p:nvPr/>
        </p:nvSpPr>
        <p:spPr bwMode="auto">
          <a:xfrm>
            <a:off x="7483644" y="3844798"/>
            <a:ext cx="692150" cy="395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</a:t>
            </a:r>
          </a:p>
        </p:txBody>
      </p:sp>
      <p:sp>
        <p:nvSpPr>
          <p:cNvPr id="32" name="Oval 49"/>
          <p:cNvSpPr>
            <a:spLocks noChangeArrowheads="1"/>
          </p:cNvSpPr>
          <p:nvPr/>
        </p:nvSpPr>
        <p:spPr bwMode="auto">
          <a:xfrm>
            <a:off x="9070301" y="3158913"/>
            <a:ext cx="606425" cy="346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3" name="Oval 50"/>
          <p:cNvSpPr>
            <a:spLocks noChangeArrowheads="1"/>
          </p:cNvSpPr>
          <p:nvPr/>
        </p:nvSpPr>
        <p:spPr bwMode="auto">
          <a:xfrm>
            <a:off x="9070301" y="3530585"/>
            <a:ext cx="606425" cy="346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4" name="Oval 51"/>
          <p:cNvSpPr>
            <a:spLocks noChangeArrowheads="1"/>
          </p:cNvSpPr>
          <p:nvPr/>
        </p:nvSpPr>
        <p:spPr bwMode="auto">
          <a:xfrm>
            <a:off x="9070301" y="3901442"/>
            <a:ext cx="606425" cy="346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35" name="Text Box 52"/>
          <p:cNvSpPr txBox="1">
            <a:spLocks noChangeArrowheads="1"/>
          </p:cNvSpPr>
          <p:nvPr/>
        </p:nvSpPr>
        <p:spPr bwMode="auto">
          <a:xfrm>
            <a:off x="1533525" y="4271812"/>
            <a:ext cx="4254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.VnTime" pitchFamily="34" charset="0"/>
              </a:rPr>
              <a:t>5</a:t>
            </a:r>
            <a:endParaRPr lang="en-US" sz="24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6" name="Text Box 53"/>
          <p:cNvSpPr txBox="1">
            <a:spLocks noChangeArrowheads="1"/>
          </p:cNvSpPr>
          <p:nvPr/>
        </p:nvSpPr>
        <p:spPr bwMode="auto">
          <a:xfrm>
            <a:off x="4602021" y="4263804"/>
            <a:ext cx="3921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.VnTime" pitchFamily="34" charset="0"/>
              </a:rPr>
              <a:t>3</a:t>
            </a:r>
            <a:endParaRPr lang="en-US" sz="24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7" name="Text Box 54"/>
          <p:cNvSpPr txBox="1">
            <a:spLocks noChangeArrowheads="1"/>
          </p:cNvSpPr>
          <p:nvPr/>
        </p:nvSpPr>
        <p:spPr bwMode="auto">
          <a:xfrm>
            <a:off x="6051107" y="4271812"/>
            <a:ext cx="482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.VnTime" pitchFamily="34" charset="0"/>
              </a:rPr>
              <a:t>4</a:t>
            </a:r>
            <a:endParaRPr lang="en-US" sz="24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8" name="Text Box 55"/>
          <p:cNvSpPr txBox="1">
            <a:spLocks noChangeArrowheads="1"/>
          </p:cNvSpPr>
          <p:nvPr/>
        </p:nvSpPr>
        <p:spPr bwMode="auto">
          <a:xfrm>
            <a:off x="7657419" y="4263804"/>
            <a:ext cx="3921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.VnTime" pitchFamily="34" charset="0"/>
              </a:rPr>
              <a:t>5</a:t>
            </a:r>
            <a:endParaRPr lang="en-US" sz="24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9" name="Text Box 56"/>
          <p:cNvSpPr txBox="1">
            <a:spLocks noChangeArrowheads="1"/>
          </p:cNvSpPr>
          <p:nvPr/>
        </p:nvSpPr>
        <p:spPr bwMode="auto">
          <a:xfrm>
            <a:off x="9118965" y="4250580"/>
            <a:ext cx="482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.VnTime" pitchFamily="34" charset="0"/>
              </a:rPr>
              <a:t>3</a:t>
            </a:r>
            <a:endParaRPr lang="en-US" sz="24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0" name="Text Box 57"/>
          <p:cNvSpPr txBox="1">
            <a:spLocks noChangeArrowheads="1"/>
          </p:cNvSpPr>
          <p:nvPr/>
        </p:nvSpPr>
        <p:spPr bwMode="auto">
          <a:xfrm>
            <a:off x="1127125" y="4743914"/>
            <a:ext cx="1387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Viết số  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:  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 </a:t>
            </a:r>
            <a:endParaRPr lang="en-US" sz="28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1" name="Text Box 58"/>
          <p:cNvSpPr txBox="1">
            <a:spLocks noChangeArrowheads="1"/>
          </p:cNvSpPr>
          <p:nvPr/>
        </p:nvSpPr>
        <p:spPr bwMode="auto">
          <a:xfrm>
            <a:off x="1099477" y="5188302"/>
            <a:ext cx="14303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Đọc số</a:t>
            </a:r>
            <a:r>
              <a:rPr lang="en-US" sz="2400" b="1" i="1">
                <a:solidFill>
                  <a:srgbClr val="0000FF"/>
                </a:solidFill>
                <a:latin typeface=".VnTime" pitchFamily="34" charset="0"/>
              </a:rPr>
              <a:t>  </a:t>
            </a:r>
            <a:r>
              <a:rPr lang="en-US" sz="2400" b="1" smtClean="0">
                <a:solidFill>
                  <a:srgbClr val="0000FF"/>
                </a:solidFill>
                <a:latin typeface=".VnTime" pitchFamily="34" charset="0"/>
              </a:rPr>
              <a:t>:</a:t>
            </a:r>
            <a:r>
              <a:rPr lang="en-US" sz="240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481263" y="4729626"/>
            <a:ext cx="13516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0000FF"/>
                </a:solidFill>
                <a:latin typeface=".VnTime" pitchFamily="34" charset="0"/>
              </a:rPr>
              <a:t>523 453</a:t>
            </a:r>
            <a:endParaRPr lang="en-US" sz="28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440803" y="5204294"/>
            <a:ext cx="77413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Năm trăm hai mươi ba nghìn bốn trăm năm mươi ba.</a:t>
            </a: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5" name="Text Box 52"/>
          <p:cNvSpPr txBox="1">
            <a:spLocks noChangeArrowheads="1"/>
          </p:cNvSpPr>
          <p:nvPr/>
        </p:nvSpPr>
        <p:spPr bwMode="auto">
          <a:xfrm>
            <a:off x="3136626" y="4271812"/>
            <a:ext cx="4254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.VnTime" pitchFamily="34" charset="0"/>
              </a:rPr>
              <a:t>2</a:t>
            </a:r>
            <a:endParaRPr lang="en-US" sz="24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9" name="Rectangle 39"/>
          <p:cNvSpPr>
            <a:spLocks noChangeArrowheads="1"/>
          </p:cNvSpPr>
          <p:nvPr/>
        </p:nvSpPr>
        <p:spPr bwMode="auto">
          <a:xfrm>
            <a:off x="2628156" y="3854476"/>
            <a:ext cx="1212850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4141166" y="3108298"/>
            <a:ext cx="1212850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1000</a:t>
            </a:r>
          </a:p>
        </p:txBody>
      </p:sp>
      <p:sp>
        <p:nvSpPr>
          <p:cNvPr id="46" name="Text Box 57"/>
          <p:cNvSpPr txBox="1">
            <a:spLocks noChangeArrowheads="1"/>
          </p:cNvSpPr>
          <p:nvPr/>
        </p:nvSpPr>
        <p:spPr bwMode="auto">
          <a:xfrm>
            <a:off x="952499" y="875921"/>
            <a:ext cx="1976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smtClean="0">
                <a:solidFill>
                  <a:srgbClr val="FF0000"/>
                </a:solidFill>
                <a:latin typeface="Times New Roman" pitchFamily="18" charset="0"/>
              </a:rPr>
              <a:t>Luyện tập:</a:t>
            </a:r>
            <a:endParaRPr lang="en-US" sz="2800" b="1" u="sng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50" name="Text Box 57"/>
          <p:cNvSpPr txBox="1">
            <a:spLocks noChangeArrowheads="1"/>
          </p:cNvSpPr>
          <p:nvPr/>
        </p:nvSpPr>
        <p:spPr bwMode="auto">
          <a:xfrm>
            <a:off x="952498" y="1272431"/>
            <a:ext cx="7810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</a:rPr>
              <a:t>1b)</a:t>
            </a:r>
            <a:endParaRPr lang="en-US" sz="28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7" name="Rectangle 37"/>
          <p:cNvSpPr>
            <a:spLocks noChangeArrowheads="1"/>
          </p:cNvSpPr>
          <p:nvPr/>
        </p:nvSpPr>
        <p:spPr bwMode="auto">
          <a:xfrm>
            <a:off x="1133869" y="2253353"/>
            <a:ext cx="1212850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8" name="Rectangle 38"/>
          <p:cNvSpPr>
            <a:spLocks noChangeArrowheads="1"/>
          </p:cNvSpPr>
          <p:nvPr/>
        </p:nvSpPr>
        <p:spPr bwMode="auto">
          <a:xfrm>
            <a:off x="1133869" y="2647559"/>
            <a:ext cx="1212850" cy="339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51" name="Rectangle 39"/>
          <p:cNvSpPr>
            <a:spLocks noChangeArrowheads="1"/>
          </p:cNvSpPr>
          <p:nvPr/>
        </p:nvSpPr>
        <p:spPr bwMode="auto">
          <a:xfrm>
            <a:off x="2626808" y="3456620"/>
            <a:ext cx="1212850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 smtClean="0">
                <a:solidFill>
                  <a:srgbClr val="FF0000"/>
                </a:solidFill>
                <a:latin typeface=".VnTime" pitchFamily="34" charset="0"/>
              </a:rPr>
              <a:t>10 000</a:t>
            </a:r>
            <a:endParaRPr lang="en-US" sz="2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52" name="Oval 43"/>
          <p:cNvSpPr>
            <a:spLocks noChangeArrowheads="1"/>
          </p:cNvSpPr>
          <p:nvPr/>
        </p:nvSpPr>
        <p:spPr bwMode="auto">
          <a:xfrm>
            <a:off x="5945538" y="2566612"/>
            <a:ext cx="693738" cy="395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</a:t>
            </a:r>
          </a:p>
        </p:txBody>
      </p:sp>
      <p:sp>
        <p:nvSpPr>
          <p:cNvPr id="53" name="Oval 44"/>
          <p:cNvSpPr>
            <a:spLocks noChangeArrowheads="1"/>
          </p:cNvSpPr>
          <p:nvPr/>
        </p:nvSpPr>
        <p:spPr bwMode="auto">
          <a:xfrm>
            <a:off x="5945538" y="2992568"/>
            <a:ext cx="693738" cy="395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100</a:t>
            </a:r>
          </a:p>
        </p:txBody>
      </p:sp>
      <p:sp>
        <p:nvSpPr>
          <p:cNvPr id="54" name="Oval 45"/>
          <p:cNvSpPr>
            <a:spLocks noChangeArrowheads="1"/>
          </p:cNvSpPr>
          <p:nvPr/>
        </p:nvSpPr>
        <p:spPr bwMode="auto">
          <a:xfrm>
            <a:off x="7483644" y="3432341"/>
            <a:ext cx="692150" cy="395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</a:t>
            </a:r>
          </a:p>
        </p:txBody>
      </p:sp>
      <p:sp>
        <p:nvSpPr>
          <p:cNvPr id="55" name="Oval 45"/>
          <p:cNvSpPr>
            <a:spLocks noChangeArrowheads="1"/>
          </p:cNvSpPr>
          <p:nvPr/>
        </p:nvSpPr>
        <p:spPr bwMode="auto">
          <a:xfrm>
            <a:off x="7482296" y="3018066"/>
            <a:ext cx="692150" cy="395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</a:t>
            </a:r>
          </a:p>
        </p:txBody>
      </p:sp>
      <p:sp>
        <p:nvSpPr>
          <p:cNvPr id="56" name="Oval 45"/>
          <p:cNvSpPr>
            <a:spLocks noChangeArrowheads="1"/>
          </p:cNvSpPr>
          <p:nvPr/>
        </p:nvSpPr>
        <p:spPr bwMode="auto">
          <a:xfrm>
            <a:off x="7482296" y="2605609"/>
            <a:ext cx="692150" cy="395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</a:t>
            </a:r>
          </a:p>
        </p:txBody>
      </p:sp>
      <p:sp>
        <p:nvSpPr>
          <p:cNvPr id="57" name="Oval 45"/>
          <p:cNvSpPr>
            <a:spLocks noChangeArrowheads="1"/>
          </p:cNvSpPr>
          <p:nvPr/>
        </p:nvSpPr>
        <p:spPr bwMode="auto">
          <a:xfrm>
            <a:off x="7482296" y="2189549"/>
            <a:ext cx="692150" cy="395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FF0000"/>
                </a:solidFill>
                <a:latin typeface=".VnTime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575576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9" grpId="0" animBg="1"/>
      <p:bldP spid="42" grpId="0" animBg="1"/>
      <p:bldP spid="47" grpId="0" animBg="1"/>
      <p:bldP spid="48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219879" y="16876"/>
            <a:ext cx="3844322" cy="778343"/>
            <a:chOff x="3637442" y="152697"/>
            <a:chExt cx="4342870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637442" y="526722"/>
              <a:ext cx="4342870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CÁC SỐ CÓ SÁU CHỮ SỐ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577850" y="847757"/>
            <a:ext cx="44900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Viết theo mẫu:</a:t>
            </a:r>
            <a:endParaRPr lang="en-US" sz="22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5788617" y="1911039"/>
            <a:ext cx="44325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Bốn trăm hai mươi lăm nghìn sáu trăm bảy mươi mốt.</a:t>
            </a:r>
            <a:endParaRPr lang="en-US" altLang="en-US" sz="1800" b="0">
              <a:latin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207254"/>
              </p:ext>
            </p:extLst>
          </p:nvPr>
        </p:nvGraphicFramePr>
        <p:xfrm>
          <a:off x="343919" y="1311207"/>
          <a:ext cx="9908210" cy="340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220"/>
                <a:gridCol w="707164"/>
                <a:gridCol w="707164"/>
                <a:gridCol w="707164"/>
                <a:gridCol w="707164"/>
                <a:gridCol w="707164"/>
                <a:gridCol w="707164"/>
                <a:gridCol w="4479006"/>
              </a:tblGrid>
              <a:tr h="339362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1600" b="0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số</a:t>
                      </a:r>
                      <a:endParaRPr lang="en-US" sz="1600" b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1600" b="0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nghìn</a:t>
                      </a:r>
                      <a:endParaRPr lang="en-US" sz="1600" b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Chục nghìn</a:t>
                      </a:r>
                      <a:endParaRPr lang="en-US" sz="1600" b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lang="en-US" sz="1600" b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endParaRPr lang="en-US" sz="1600" b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lang="en-US" sz="1600" b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1600" b="0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vị</a:t>
                      </a:r>
                      <a:endParaRPr lang="en-US" sz="1600" b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Đọc số</a:t>
                      </a:r>
                      <a:endParaRPr lang="en-US" sz="1600" b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639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425 671</a:t>
                      </a:r>
                      <a:endParaRPr lang="en-US" sz="18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639"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639"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639"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669427" y="2044369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378728" y="2050323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092663" y="2049538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itchFamily="18" charset="0"/>
                <a:cs typeface="Times New Roman" pitchFamily="18" charset="0"/>
              </a:rPr>
              <a:t>5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801964" y="2055492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518479" y="2041789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5227780" y="2047743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787269" y="2654498"/>
            <a:ext cx="44325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Ba trăm sáu mươi chín nghìn tám trăm mười lăm.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668079" y="2795577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377380" y="2801531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091315" y="2800746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800616" y="2806700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4517131" y="2792997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226432" y="2798951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462366" y="2795577"/>
            <a:ext cx="9537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369 815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1665499" y="3505905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2374800" y="3511859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088735" y="3511074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3798036" y="3517028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</a:rPr>
              <a:t>6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514551" y="3503325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5223852" y="3509279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483033" y="3505905"/>
            <a:ext cx="9537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579 623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5792438" y="3333830"/>
            <a:ext cx="44325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Năm trăm bảy mươi chín nghìn sáu trăm hai mươi ba.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5789858" y="4036409"/>
            <a:ext cx="44325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Bảy trăm tám mươi sáu nghìn sáu trăm mười hai.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483033" y="4174908"/>
            <a:ext cx="9537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786 612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1662919" y="4200735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2372220" y="4206689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3086155" y="4205904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3795456" y="4211858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</a:rPr>
              <a:t>6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4511971" y="4198155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en-US" sz="1800" b="0">
              <a:latin typeface="Times New Roman" pitchFamily="18" charset="0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5221272" y="4204109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1800" b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18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446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219879" y="16876"/>
            <a:ext cx="3844322" cy="778343"/>
            <a:chOff x="3637442" y="152697"/>
            <a:chExt cx="4342870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637442" y="526722"/>
              <a:ext cx="4342870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CÁC SỐ CÓ SÁU CHỮ SỐ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798163" y="886537"/>
            <a:ext cx="44900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Đọc các số sau:</a:t>
            </a:r>
            <a:endParaRPr lang="en-US" sz="22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2510717" y="2081516"/>
            <a:ext cx="72261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Chín mươi sáu nghìn ba trăm mười lăm.</a:t>
            </a:r>
            <a:endParaRPr lang="en-US" altLang="en-US" sz="2200">
              <a:latin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523670"/>
              </p:ext>
            </p:extLst>
          </p:nvPr>
        </p:nvGraphicFramePr>
        <p:xfrm>
          <a:off x="801110" y="1520430"/>
          <a:ext cx="8947324" cy="3249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375"/>
                <a:gridCol w="7322949"/>
              </a:tblGrid>
              <a:tr h="339362"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2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số</a:t>
                      </a:r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Đọc số</a:t>
                      </a:r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639"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96 315</a:t>
                      </a:r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639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639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639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509369" y="2824975"/>
            <a:ext cx="72261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Bảy trăm chín mươi sáu nghìn ba trăm mười lăm.</a:t>
            </a:r>
            <a:endParaRPr lang="en-US" altLang="en-US" sz="2200">
              <a:latin typeface="Times New Roman" pitchFamily="18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798163" y="2780079"/>
            <a:ext cx="162732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796 315</a:t>
            </a:r>
            <a:endParaRPr lang="en-US" altLang="en-US" sz="2200">
              <a:latin typeface="Times New Roman" pitchFamily="18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798163" y="3498156"/>
            <a:ext cx="162732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106 315</a:t>
            </a:r>
            <a:endParaRPr lang="en-US" altLang="en-US" sz="2200">
              <a:latin typeface="Times New Roman" pitchFamily="18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2514538" y="3504307"/>
            <a:ext cx="72261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Một trăm linh sáu nghìn ba trăm mười lăm.</a:t>
            </a:r>
            <a:endParaRPr lang="en-US" altLang="en-US" sz="2200">
              <a:latin typeface="Times New Roman" pitchFamily="18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2511958" y="4206886"/>
            <a:ext cx="72261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Một trăm linh sáu nghìn tám trăm hai mươi bảy.</a:t>
            </a:r>
            <a:endParaRPr lang="en-US" altLang="en-US" sz="2200">
              <a:latin typeface="Times New Roman" pitchFamily="18" charset="0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798163" y="4190406"/>
            <a:ext cx="162732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106 827</a:t>
            </a:r>
            <a:endParaRPr lang="en-US" altLang="en-US" sz="2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8376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26" grpId="0"/>
      <p:bldP spid="33" grpId="0"/>
      <p:bldP spid="41" grpId="0"/>
      <p:bldP spid="42" grpId="0"/>
      <p:bldP spid="43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219879" y="16876"/>
            <a:ext cx="3844322" cy="778343"/>
            <a:chOff x="3637442" y="152697"/>
            <a:chExt cx="4342870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637442" y="526722"/>
              <a:ext cx="4342870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CÁC SỐ CÓ SÁU CHỮ SỐ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798163" y="886537"/>
            <a:ext cx="44900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Viết các số sau:</a:t>
            </a:r>
            <a:endParaRPr lang="en-US" sz="22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053905" y="2081516"/>
            <a:ext cx="7051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Sáu mươi ba nghìn một trăm mười lăm.</a:t>
            </a:r>
            <a:endParaRPr lang="en-US" altLang="en-US" sz="2200">
              <a:latin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694127"/>
              </p:ext>
            </p:extLst>
          </p:nvPr>
        </p:nvGraphicFramePr>
        <p:xfrm>
          <a:off x="801110" y="1520430"/>
          <a:ext cx="8947324" cy="3249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1256"/>
                <a:gridCol w="1666068"/>
              </a:tblGrid>
              <a:tr h="339362"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r>
                        <a:rPr lang="en-US" sz="22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số</a:t>
                      </a:r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2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số</a:t>
                      </a:r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639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639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639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639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052557" y="2824975"/>
            <a:ext cx="69678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Bảy trăm hai mươi ba nghìn chín trăm ba mươi sáu.</a:t>
            </a:r>
            <a:endParaRPr lang="en-US" altLang="en-US" sz="2200">
              <a:latin typeface="Times New Roman" pitchFamily="18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8113354" y="2085296"/>
            <a:ext cx="162732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63 115</a:t>
            </a:r>
            <a:endParaRPr lang="en-US" altLang="en-US" sz="2200">
              <a:latin typeface="Times New Roman" pitchFamily="18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8113354" y="2803373"/>
            <a:ext cx="162732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723 936</a:t>
            </a:r>
            <a:endParaRPr lang="en-US" altLang="en-US" sz="2200">
              <a:latin typeface="Times New Roman" pitchFamily="18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034479" y="3504307"/>
            <a:ext cx="704787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Chín trăm bốn mươi ba nghìn một trăm linh ba.</a:t>
            </a:r>
            <a:endParaRPr lang="en-US" altLang="en-US" sz="2200">
              <a:latin typeface="Times New Roman" pitchFamily="18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1055146" y="4206886"/>
            <a:ext cx="70272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just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Tám trăm sáu mươi nghìn ba trăm bảy mươi hai.</a:t>
            </a:r>
            <a:endParaRPr lang="en-US" altLang="en-US" sz="2200">
              <a:latin typeface="Times New Roman" pitchFamily="18" charset="0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8113354" y="3495623"/>
            <a:ext cx="162732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943 103</a:t>
            </a:r>
            <a:endParaRPr lang="en-US" altLang="en-US" sz="2200">
              <a:latin typeface="Times New Roman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8105605" y="4206885"/>
            <a:ext cx="162732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4763" indent="-4763" algn="ctr" eaLnBrk="1" hangingPunct="1">
              <a:spcBef>
                <a:spcPct val="50000"/>
              </a:spcBef>
            </a:pP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860 372</a:t>
            </a:r>
            <a:endParaRPr lang="en-US" altLang="en-US" sz="2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96181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3" grpId="0"/>
      <p:bldP spid="41" grpId="0"/>
      <p:bldP spid="42" grpId="0"/>
      <p:bldP spid="43" grpId="0"/>
      <p:bldP spid="45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4160</TotalTime>
  <Words>545</Words>
  <Application>Microsoft Office PowerPoint</Application>
  <PresentationFormat>Custom</PresentationFormat>
  <Paragraphs>209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về dự giờ thăm lớp!</dc:title>
  <dc:creator>MyPC</dc:creator>
  <cp:lastModifiedBy>Admin</cp:lastModifiedBy>
  <cp:revision>498</cp:revision>
  <dcterms:created xsi:type="dcterms:W3CDTF">2019-01-16T02:58:12Z</dcterms:created>
  <dcterms:modified xsi:type="dcterms:W3CDTF">2020-08-17T00:17:06Z</dcterms:modified>
</cp:coreProperties>
</file>