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314" r:id="rId6"/>
    <p:sldId id="315" r:id="rId7"/>
    <p:sldId id="316" r:id="rId8"/>
  </p:sldIdLst>
  <p:sldSz cx="10515600" cy="59436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872">
          <p15:clr>
            <a:srgbClr val="A4A3A4"/>
          </p15:clr>
        </p15:guide>
        <p15:guide id="4" pos="3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8" d="100"/>
          <a:sy n="98" d="100"/>
        </p:scale>
        <p:origin x="-494" y="-67"/>
      </p:cViewPr>
      <p:guideLst>
        <p:guide orient="horz" pos="2160"/>
        <p:guide orient="horz" pos="1872"/>
        <p:guide pos="2880"/>
        <p:guide pos="331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78C381-1987-44C8-8E9C-6FA68CDAD663}" type="datetimeFigureOut">
              <a:rPr lang="vi-VN" smtClean="0"/>
              <a:t>24/08/2020</a:t>
            </a:fld>
            <a:endParaRPr lang="vi-VN"/>
          </a:p>
        </p:txBody>
      </p:sp>
      <p:sp>
        <p:nvSpPr>
          <p:cNvPr id="4" name="Slide Image Placeholder 3"/>
          <p:cNvSpPr>
            <a:spLocks noGrp="1" noRot="1" noChangeAspect="1"/>
          </p:cNvSpPr>
          <p:nvPr>
            <p:ph type="sldImg" idx="2"/>
          </p:nvPr>
        </p:nvSpPr>
        <p:spPr>
          <a:xfrm>
            <a:off x="396875" y="685800"/>
            <a:ext cx="606425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6A028-D921-4039-8D72-19E81846F625}" type="slidenum">
              <a:rPr lang="vi-VN" smtClean="0"/>
              <a:t>‹#›</a:t>
            </a:fld>
            <a:endParaRPr lang="vi-VN"/>
          </a:p>
        </p:txBody>
      </p:sp>
    </p:spTree>
    <p:extLst>
      <p:ext uri="{BB962C8B-B14F-4D97-AF65-F5344CB8AC3E}">
        <p14:creationId xmlns:p14="http://schemas.microsoft.com/office/powerpoint/2010/main" val="2716933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30F2B6-F43A-46EB-96F1-64720018B009}" type="slidenum">
              <a:rPr lang="en-US"/>
              <a:pPr/>
              <a:t>1</a:t>
            </a:fld>
            <a:endParaRPr lang="en-US"/>
          </a:p>
        </p:txBody>
      </p:sp>
      <p:sp>
        <p:nvSpPr>
          <p:cNvPr id="33795" name="Rectangle 2"/>
          <p:cNvSpPr>
            <a:spLocks noGrp="1" noRot="1" noChangeAspect="1" noChangeArrowheads="1" noTextEdit="1"/>
          </p:cNvSpPr>
          <p:nvPr>
            <p:ph type="sldImg"/>
          </p:nvPr>
        </p:nvSpPr>
        <p:spPr>
          <a:xfrm>
            <a:off x="396875" y="685800"/>
            <a:ext cx="6064250" cy="3429000"/>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8670" y="1846369"/>
            <a:ext cx="8938260" cy="1274022"/>
          </a:xfrm>
        </p:spPr>
        <p:txBody>
          <a:bodyPr/>
          <a:lstStyle/>
          <a:p>
            <a:r>
              <a:rPr lang="en-US" smtClean="0"/>
              <a:t>Click to edit Master title style</a:t>
            </a:r>
            <a:endParaRPr lang="vi-VN"/>
          </a:p>
        </p:txBody>
      </p:sp>
      <p:sp>
        <p:nvSpPr>
          <p:cNvPr id="3" name="Subtitle 2"/>
          <p:cNvSpPr>
            <a:spLocks noGrp="1"/>
          </p:cNvSpPr>
          <p:nvPr>
            <p:ph type="subTitle" idx="1"/>
          </p:nvPr>
        </p:nvSpPr>
        <p:spPr>
          <a:xfrm>
            <a:off x="1577340" y="3368040"/>
            <a:ext cx="7360920" cy="151892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24/08/2020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81197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24/08/2020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11583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3810" y="238020"/>
            <a:ext cx="2366010" cy="5071322"/>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525780" y="238020"/>
            <a:ext cx="6922770" cy="50713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24/08/2020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7216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5780" y="211879"/>
            <a:ext cx="9646603" cy="50713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fld id="{8A53F0FD-1F32-4B31-B747-459BF0C792F3}" type="datetime2">
              <a:rPr lang="en-US"/>
              <a:pPr>
                <a:defRPr/>
              </a:pPr>
              <a:t>Monday, August 24, 2020</a:t>
            </a:fld>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FE2B7545-772A-4A09-B575-1260622102D9}" type="slidenum">
              <a:rPr lang="en-US"/>
              <a:pPr>
                <a:defRPr/>
              </a:pPr>
              <a:t>‹#›</a:t>
            </a:fld>
            <a:endParaRPr lang="en-US"/>
          </a:p>
        </p:txBody>
      </p:sp>
    </p:spTree>
    <p:extLst>
      <p:ext uri="{BB962C8B-B14F-4D97-AF65-F5344CB8AC3E}">
        <p14:creationId xmlns:p14="http://schemas.microsoft.com/office/powerpoint/2010/main" val="2817272992"/>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24/08/2020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83750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660" y="3819314"/>
            <a:ext cx="8938260" cy="118046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830660" y="2519152"/>
            <a:ext cx="8938260" cy="130016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D6D63-E463-471C-92DC-E980D19E622D}" type="datetimeFigureOut">
              <a:rPr lang="vi-VN" smtClean="0"/>
              <a:t>24/08/2020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48175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525780" y="1386841"/>
            <a:ext cx="464439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5345430" y="1386841"/>
            <a:ext cx="464439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07FD6D63-E463-471C-92DC-E980D19E622D}" type="datetimeFigureOut">
              <a:rPr lang="vi-VN" smtClean="0"/>
              <a:t>24/08/2020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899516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525780" y="1330431"/>
            <a:ext cx="4646216"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5780" y="1884891"/>
            <a:ext cx="4646216"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5341779" y="1330431"/>
            <a:ext cx="4648041"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41779" y="1884891"/>
            <a:ext cx="4648041"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07FD6D63-E463-471C-92DC-E980D19E622D}" type="datetimeFigureOut">
              <a:rPr lang="vi-VN" smtClean="0"/>
              <a:t>24/08/2020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24755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7FD6D63-E463-471C-92DC-E980D19E622D}" type="datetimeFigureOut">
              <a:rPr lang="vi-VN" smtClean="0"/>
              <a:t>24/08/2020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19237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D6D63-E463-471C-92DC-E980D19E622D}" type="datetimeFigureOut">
              <a:rPr lang="vi-VN" smtClean="0"/>
              <a:t>24/08/2020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166934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781" y="236643"/>
            <a:ext cx="3459560" cy="100711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4111307" y="236644"/>
            <a:ext cx="5878513" cy="50726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525781" y="1243754"/>
            <a:ext cx="3459560" cy="4065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D6D63-E463-471C-92DC-E980D19E622D}" type="datetimeFigureOut">
              <a:rPr lang="vi-VN" smtClean="0"/>
              <a:t>24/08/2020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73178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1131" y="4160520"/>
            <a:ext cx="6309360" cy="491173"/>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2061131" y="531072"/>
            <a:ext cx="6309360" cy="3566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2061131" y="4651693"/>
            <a:ext cx="6309360" cy="6975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D6D63-E463-471C-92DC-E980D19E622D}" type="datetimeFigureOut">
              <a:rPr lang="vi-VN" smtClean="0"/>
              <a:t>24/08/2020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5434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5780" y="238020"/>
            <a:ext cx="9464040" cy="9906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525780" y="1386841"/>
            <a:ext cx="9464040" cy="39225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525780" y="5508837"/>
            <a:ext cx="2453640" cy="316442"/>
          </a:xfrm>
          <a:prstGeom prst="rect">
            <a:avLst/>
          </a:prstGeom>
        </p:spPr>
        <p:txBody>
          <a:bodyPr vert="horz" lIns="91440" tIns="45720" rIns="91440" bIns="45720" rtlCol="0" anchor="ctr"/>
          <a:lstStyle>
            <a:lvl1pPr algn="l">
              <a:defRPr sz="1200">
                <a:solidFill>
                  <a:schemeClr val="tx1">
                    <a:tint val="75000"/>
                  </a:schemeClr>
                </a:solidFill>
              </a:defRPr>
            </a:lvl1pPr>
          </a:lstStyle>
          <a:p>
            <a:fld id="{07FD6D63-E463-471C-92DC-E980D19E622D}" type="datetimeFigureOut">
              <a:rPr lang="vi-VN" smtClean="0"/>
              <a:t>24/08/2020</a:t>
            </a:fld>
            <a:endParaRPr lang="vi-VN"/>
          </a:p>
        </p:txBody>
      </p:sp>
      <p:sp>
        <p:nvSpPr>
          <p:cNvPr id="5" name="Footer Placeholder 4"/>
          <p:cNvSpPr>
            <a:spLocks noGrp="1"/>
          </p:cNvSpPr>
          <p:nvPr>
            <p:ph type="ftr" sz="quarter" idx="3"/>
          </p:nvPr>
        </p:nvSpPr>
        <p:spPr>
          <a:xfrm>
            <a:off x="3592830" y="5508837"/>
            <a:ext cx="3329940" cy="31644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7536180" y="5508837"/>
            <a:ext cx="2453640" cy="316442"/>
          </a:xfrm>
          <a:prstGeom prst="rect">
            <a:avLst/>
          </a:prstGeom>
        </p:spPr>
        <p:txBody>
          <a:bodyPr vert="horz" lIns="91440" tIns="45720" rIns="91440" bIns="45720" rtlCol="0" anchor="ctr"/>
          <a:lstStyle>
            <a:lvl1pPr algn="r">
              <a:defRPr sz="1200">
                <a:solidFill>
                  <a:schemeClr val="tx1">
                    <a:tint val="75000"/>
                  </a:schemeClr>
                </a:solidFill>
              </a:defRPr>
            </a:lvl1pPr>
          </a:lstStyle>
          <a:p>
            <a:fld id="{977B6E19-8426-4FB2-98B7-12148355B40E}" type="slidenum">
              <a:rPr lang="vi-VN" smtClean="0"/>
              <a:t>‹#›</a:t>
            </a:fld>
            <a:endParaRPr lang="vi-VN"/>
          </a:p>
        </p:txBody>
      </p:sp>
    </p:spTree>
    <p:extLst>
      <p:ext uri="{BB962C8B-B14F-4D97-AF65-F5344CB8AC3E}">
        <p14:creationId xmlns:p14="http://schemas.microsoft.com/office/powerpoint/2010/main" val="265983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g"/><Relationship Id="rId7"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wmf"/><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Picture 7" descr="BƯỚM 5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3979107">
            <a:off x="633654" y="364010"/>
            <a:ext cx="1355002" cy="1798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animal-1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802364" y="3930744"/>
            <a:ext cx="1200696" cy="718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467814" y="276407"/>
            <a:ext cx="1086482" cy="1436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POINSET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86204" y="4111976"/>
            <a:ext cx="1852117" cy="139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2"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760835" y="902085"/>
            <a:ext cx="1377486" cy="9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406923" y="707114"/>
            <a:ext cx="1669306" cy="1112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3241576" y="4239210"/>
            <a:ext cx="1440160" cy="960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097560" y="1232913"/>
            <a:ext cx="457760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smtClean="0">
                <a:ln w="11430"/>
                <a:solidFill>
                  <a:srgbClr val="FFFF00"/>
                </a:solidFill>
              </a:rPr>
              <a:t>TẬP ĐỌC LỚP 5</a:t>
            </a:r>
            <a:endParaRPr lang="en-US" sz="5400" b="1" cap="none" spc="50">
              <a:ln w="11430"/>
              <a:solidFill>
                <a:srgbClr val="FFFF00"/>
              </a:solidFill>
            </a:endParaRPr>
          </a:p>
        </p:txBody>
      </p:sp>
      <p:sp>
        <p:nvSpPr>
          <p:cNvPr id="4" name="Rectangle 3"/>
          <p:cNvSpPr/>
          <p:nvPr/>
        </p:nvSpPr>
        <p:spPr>
          <a:xfrm>
            <a:off x="1959490" y="2395736"/>
            <a:ext cx="6596679"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7200" b="1" smtClean="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LÒNG DÂN (tt)</a:t>
            </a:r>
            <a:endParaRPr lang="en-US" sz="7200" b="1" cap="none" spc="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12690353"/>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Minh hoa cho kich- Long d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248" y="235496"/>
            <a:ext cx="9937104"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01691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973324" y="3763888"/>
            <a:ext cx="9001000"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19050" algn="just"/>
            <a:r>
              <a:rPr lang="en-US" sz="2400" b="1" smtClean="0">
                <a:solidFill>
                  <a:srgbClr val="FF0000"/>
                </a:solidFill>
                <a:latin typeface="Times New Roman" pitchFamily="18" charset="0"/>
                <a:cs typeface="Times New Roman" pitchFamily="18" charset="0"/>
              </a:rPr>
              <a:t>Bài chia thành 3 đoạn:</a:t>
            </a:r>
          </a:p>
          <a:p>
            <a:pPr>
              <a:defRPr/>
            </a:pPr>
            <a:r>
              <a:rPr lang="en-US" sz="2400" b="1">
                <a:solidFill>
                  <a:srgbClr val="0000FF"/>
                </a:solidFill>
                <a:latin typeface="Times New Roman" pitchFamily="18" charset="0"/>
                <a:cs typeface="Times New Roman" pitchFamily="18" charset="0"/>
              </a:rPr>
              <a:t>+ Đoạn 1: Từ </a:t>
            </a:r>
            <a:r>
              <a:rPr lang="en-US" sz="2400" b="1" i="1">
                <a:solidFill>
                  <a:srgbClr val="0000FF"/>
                </a:solidFill>
                <a:latin typeface="Times New Roman" pitchFamily="18" charset="0"/>
                <a:cs typeface="Times New Roman" pitchFamily="18" charset="0"/>
              </a:rPr>
              <a:t>đầu… </a:t>
            </a:r>
            <a:r>
              <a:rPr lang="en-US" sz="2400" b="1" i="1" smtClean="0">
                <a:solidFill>
                  <a:srgbClr val="0000FF"/>
                </a:solidFill>
                <a:latin typeface="Times New Roman" pitchFamily="18" charset="0"/>
                <a:cs typeface="Times New Roman" pitchFamily="18" charset="0"/>
              </a:rPr>
              <a:t>Dì Năm đi vào buồng.</a:t>
            </a:r>
            <a:endParaRPr lang="en-US" sz="2400" b="1" i="1">
              <a:solidFill>
                <a:srgbClr val="0000FF"/>
              </a:solidFill>
              <a:latin typeface="Times New Roman" pitchFamily="18" charset="0"/>
              <a:cs typeface="Times New Roman" pitchFamily="18" charset="0"/>
            </a:endParaRPr>
          </a:p>
          <a:p>
            <a:pPr>
              <a:defRPr/>
            </a:pPr>
            <a:r>
              <a:rPr lang="en-US" sz="2400" b="1">
                <a:solidFill>
                  <a:srgbClr val="0000FF"/>
                </a:solidFill>
                <a:latin typeface="Times New Roman" pitchFamily="18" charset="0"/>
                <a:cs typeface="Times New Roman" pitchFamily="18" charset="0"/>
              </a:rPr>
              <a:t>+ Đoạn 2: </a:t>
            </a:r>
            <a:r>
              <a:rPr lang="en-US" sz="2400" b="1" smtClean="0">
                <a:solidFill>
                  <a:srgbClr val="0000FF"/>
                </a:solidFill>
                <a:latin typeface="Times New Roman" pitchFamily="18" charset="0"/>
                <a:cs typeface="Times New Roman" pitchFamily="18" charset="0"/>
              </a:rPr>
              <a:t>Tiếp theo…</a:t>
            </a:r>
            <a:r>
              <a:rPr lang="en-US" sz="2400" b="1" i="1" smtClean="0">
                <a:solidFill>
                  <a:srgbClr val="0000FF"/>
                </a:solidFill>
                <a:latin typeface="Times New Roman" pitchFamily="18" charset="0"/>
                <a:cs typeface="Times New Roman" pitchFamily="18" charset="0"/>
              </a:rPr>
              <a:t>trong buồng nói to)</a:t>
            </a:r>
            <a:endParaRPr lang="en-US" sz="2400" b="1" i="1">
              <a:solidFill>
                <a:srgbClr val="0000FF"/>
              </a:solidFill>
              <a:latin typeface="Times New Roman" pitchFamily="18" charset="0"/>
              <a:cs typeface="Times New Roman" pitchFamily="18" charset="0"/>
            </a:endParaRPr>
          </a:p>
          <a:p>
            <a:pPr>
              <a:defRPr/>
            </a:pPr>
            <a:r>
              <a:rPr lang="en-US" sz="2400" b="1" smtClean="0">
                <a:solidFill>
                  <a:srgbClr val="0000FF"/>
                </a:solidFill>
                <a:latin typeface="Times New Roman" pitchFamily="18" charset="0"/>
                <a:cs typeface="Times New Roman" pitchFamily="18" charset="0"/>
              </a:rPr>
              <a:t>+ </a:t>
            </a:r>
            <a:r>
              <a:rPr lang="en-US" sz="2400" b="1">
                <a:solidFill>
                  <a:srgbClr val="0000FF"/>
                </a:solidFill>
                <a:latin typeface="Times New Roman" pitchFamily="18" charset="0"/>
                <a:cs typeface="Times New Roman" pitchFamily="18" charset="0"/>
              </a:rPr>
              <a:t>Đoạn 3: </a:t>
            </a:r>
            <a:r>
              <a:rPr lang="en-US" sz="2400" b="1" i="1">
                <a:solidFill>
                  <a:srgbClr val="0000FF"/>
                </a:solidFill>
                <a:latin typeface="Times New Roman" pitchFamily="18" charset="0"/>
                <a:cs typeface="Times New Roman" pitchFamily="18" charset="0"/>
              </a:rPr>
              <a:t>Phần còn lại</a:t>
            </a:r>
            <a:r>
              <a:rPr lang="en-US" sz="2400" b="1" i="1" smtClean="0">
                <a:solidFill>
                  <a:srgbClr val="0000FF"/>
                </a:solidFill>
                <a:latin typeface="Times New Roman" pitchFamily="18" charset="0"/>
                <a:cs typeface="Times New Roman" pitchFamily="18" charset="0"/>
              </a:rPr>
              <a:t>.</a:t>
            </a:r>
            <a:endParaRPr lang="en-US" sz="2400" b="1" i="1">
              <a:solidFill>
                <a:srgbClr val="0000FF"/>
              </a:solidFill>
              <a:latin typeface="Times New Roman" pitchFamily="18" charset="0"/>
              <a:cs typeface="Times New Roman" pitchFamily="18" charset="0"/>
            </a:endParaRPr>
          </a:p>
        </p:txBody>
      </p:sp>
      <p:grpSp>
        <p:nvGrpSpPr>
          <p:cNvPr id="3" name="Group 2"/>
          <p:cNvGrpSpPr/>
          <p:nvPr/>
        </p:nvGrpSpPr>
        <p:grpSpPr>
          <a:xfrm>
            <a:off x="3934187" y="19472"/>
            <a:ext cx="3360398" cy="1231107"/>
            <a:chOff x="4026756" y="91480"/>
            <a:chExt cx="3360398" cy="1231107"/>
          </a:xfrm>
        </p:grpSpPr>
        <p:sp>
          <p:nvSpPr>
            <p:cNvPr id="2" name="Rectangle 1"/>
            <p:cNvSpPr/>
            <p:nvPr/>
          </p:nvSpPr>
          <p:spPr>
            <a:xfrm>
              <a:off x="4026756" y="491590"/>
              <a:ext cx="2406429" cy="461665"/>
            </a:xfrm>
            <a:prstGeom prst="rect">
              <a:avLst/>
            </a:prstGeom>
            <a:noFill/>
            <a:effectLst/>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LÒNG DÂN (tt)</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12"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smtClean="0">
                  <a:solidFill>
                    <a:srgbClr val="0000FF"/>
                  </a:solidFill>
                  <a:latin typeface="Times New Roman" pitchFamily="18" charset="0"/>
                  <a:cs typeface="Times New Roman" pitchFamily="18" charset="0"/>
                </a:rPr>
                <a:t>Nguyễn Văn Xe</a:t>
              </a:r>
              <a:endParaRPr lang="en-US" i="1">
                <a:solidFill>
                  <a:srgbClr val="0000FF"/>
                </a:solidFill>
                <a:latin typeface="Times New Roman" pitchFamily="18" charset="0"/>
                <a:cs typeface="Times New Roman" pitchFamily="18" charset="0"/>
              </a:endParaRPr>
            </a:p>
          </p:txBody>
        </p:sp>
        <p:grpSp>
          <p:nvGrpSpPr>
            <p:cNvPr id="15" name="Group 14"/>
            <p:cNvGrpSpPr/>
            <p:nvPr/>
          </p:nvGrpSpPr>
          <p:grpSpPr>
            <a:xfrm>
              <a:off x="4410719" y="91480"/>
              <a:ext cx="1589538" cy="461665"/>
              <a:chOff x="4051431" y="457508"/>
              <a:chExt cx="1382207" cy="532690"/>
            </a:xfrm>
          </p:grpSpPr>
          <p:sp>
            <p:nvSpPr>
              <p:cNvPr id="18"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 name="Rectangle 16"/>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Rectangle 3"/>
          <p:cNvSpPr>
            <a:spLocks noChangeArrowheads="1"/>
          </p:cNvSpPr>
          <p:nvPr/>
        </p:nvSpPr>
        <p:spPr bwMode="auto">
          <a:xfrm>
            <a:off x="417980" y="1315616"/>
            <a:ext cx="9808372"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731" tIns="72366" rIns="144731" bIns="72366"/>
          <a:lstStyle/>
          <a:p>
            <a:pPr indent="457200" algn="just"/>
            <a:r>
              <a:rPr lang="vi-VN" sz="2400" b="1">
                <a:solidFill>
                  <a:srgbClr val="0000FF"/>
                </a:solidFill>
                <a:latin typeface="+mj-lt"/>
              </a:rPr>
              <a:t>- Biết đọc ngắt giọng, đủ để phân biệt tên nhân vật với lời nói của </a:t>
            </a:r>
            <a:r>
              <a:rPr lang="vi-VN" sz="2400" b="1" smtClean="0">
                <a:solidFill>
                  <a:srgbClr val="0000FF"/>
                </a:solidFill>
                <a:latin typeface="+mj-lt"/>
              </a:rPr>
              <a:t>nhân</a:t>
            </a:r>
            <a:r>
              <a:rPr lang="en-US" sz="2400" b="1" smtClean="0">
                <a:solidFill>
                  <a:srgbClr val="0000FF"/>
                </a:solidFill>
                <a:latin typeface="+mj-lt"/>
              </a:rPr>
              <a:t> </a:t>
            </a:r>
            <a:r>
              <a:rPr lang="vi-VN" sz="2400" b="1" smtClean="0">
                <a:solidFill>
                  <a:srgbClr val="0000FF"/>
                </a:solidFill>
                <a:latin typeface="+mj-lt"/>
              </a:rPr>
              <a:t>vật</a:t>
            </a:r>
            <a:r>
              <a:rPr lang="vi-VN" sz="2400" b="1">
                <a:solidFill>
                  <a:srgbClr val="0000FF"/>
                </a:solidFill>
                <a:latin typeface="+mj-lt"/>
              </a:rPr>
              <a:t>; đọc đúng ngữ điệu các câu kể, câu hỏi, câu khiến, câu cảm trong bài.</a:t>
            </a:r>
          </a:p>
          <a:p>
            <a:pPr indent="457200" algn="just"/>
            <a:r>
              <a:rPr lang="vi-VN" sz="2400" b="1">
                <a:solidFill>
                  <a:srgbClr val="0000FF"/>
                </a:solidFill>
                <a:latin typeface="+mj-lt"/>
              </a:rPr>
              <a:t>- Giọng đọc thay đổi linh hoạt, hợp với tính cách từng nhân vật, hợp với tình huống căng thẳng, đầy kịch tính của vở kịch. Biết đọc diễn cảm đoạn kịch theo cách phân vai.</a:t>
            </a:r>
          </a:p>
        </p:txBody>
      </p:sp>
    </p:spTree>
    <p:extLst>
      <p:ext uri="{BB962C8B-B14F-4D97-AF65-F5344CB8AC3E}">
        <p14:creationId xmlns:p14="http://schemas.microsoft.com/office/powerpoint/2010/main" val="5459872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75656"/>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41" name="Rectangle 40"/>
          <p:cNvSpPr/>
          <p:nvPr/>
        </p:nvSpPr>
        <p:spPr>
          <a:xfrm>
            <a:off x="4686660" y="2203988"/>
            <a:ext cx="5646038" cy="830997"/>
          </a:xfrm>
          <a:prstGeom prst="rect">
            <a:avLst/>
          </a:prstGeom>
        </p:spPr>
        <p:txBody>
          <a:bodyPr wrap="square">
            <a:spAutoFit/>
          </a:bodyPr>
          <a:lstStyle/>
          <a:p>
            <a:pPr algn="just">
              <a:spcBef>
                <a:spcPct val="50000"/>
              </a:spcBef>
              <a:defRPr/>
            </a:pPr>
            <a:r>
              <a:rPr lang="nl-NL" sz="2400" b="1" smtClean="0">
                <a:solidFill>
                  <a:srgbClr val="FF0000"/>
                </a:solidFill>
                <a:latin typeface="Times New Roman" pitchFamily="18" charset="0"/>
                <a:cs typeface="Times New Roman" pitchFamily="18" charset="0"/>
              </a:rPr>
              <a:t>   1</a:t>
            </a:r>
            <a:r>
              <a:rPr lang="nl-NL" sz="2400" b="1">
                <a:solidFill>
                  <a:srgbClr val="FF0000"/>
                </a:solidFill>
                <a:latin typeface="Times New Roman" pitchFamily="18" charset="0"/>
                <a:cs typeface="Times New Roman" pitchFamily="18" charset="0"/>
              </a:rPr>
              <a:t>. </a:t>
            </a:r>
            <a:r>
              <a:rPr lang="en-US" altLang="en-US" sz="2400" b="1">
                <a:solidFill>
                  <a:srgbClr val="FF0000"/>
                </a:solidFill>
                <a:latin typeface="Times New Roman" pitchFamily="18" charset="0"/>
                <a:cs typeface="Times New Roman" pitchFamily="18" charset="0"/>
              </a:rPr>
              <a:t>An đã làm cho bọn giặc mừng hụt như thế nào?</a:t>
            </a:r>
            <a:endParaRPr lang="en-US" sz="2400" b="1" dirty="0">
              <a:solidFill>
                <a:srgbClr val="FF0000"/>
              </a:solidFill>
              <a:latin typeface="Times New Roman" pitchFamily="18" charset="0"/>
              <a:cs typeface="Times New Roman" pitchFamily="18" charset="0"/>
            </a:endParaRPr>
          </a:p>
        </p:txBody>
      </p:sp>
      <p:sp>
        <p:nvSpPr>
          <p:cNvPr id="42" name="Rectangle 41"/>
          <p:cNvSpPr/>
          <p:nvPr/>
        </p:nvSpPr>
        <p:spPr>
          <a:xfrm>
            <a:off x="4609728" y="3045548"/>
            <a:ext cx="5632697" cy="2308324"/>
          </a:xfrm>
          <a:prstGeom prst="rect">
            <a:avLst/>
          </a:prstGeom>
        </p:spPr>
        <p:txBody>
          <a:bodyPr wrap="square">
            <a:spAutoFit/>
          </a:bodyPr>
          <a:lstStyle/>
          <a:p>
            <a:pPr algn="just">
              <a:spcBef>
                <a:spcPct val="50000"/>
              </a:spcBef>
            </a:pPr>
            <a:r>
              <a:rPr lang="en-US" altLang="en-US" sz="2400" b="1" smtClean="0">
                <a:solidFill>
                  <a:srgbClr val="0000FF"/>
                </a:solidFill>
                <a:latin typeface="Times New Roman" pitchFamily="18" charset="0"/>
                <a:cs typeface="Times New Roman" pitchFamily="18" charset="0"/>
              </a:rPr>
              <a:t>    Khi </a:t>
            </a:r>
            <a:r>
              <a:rPr lang="en-US" altLang="en-US" sz="2400" b="1">
                <a:solidFill>
                  <a:srgbClr val="0000FF"/>
                </a:solidFill>
                <a:latin typeface="Times New Roman" pitchFamily="18" charset="0"/>
                <a:cs typeface="Times New Roman" pitchFamily="18" charset="0"/>
              </a:rPr>
              <a:t>bọn giặc hỏi An: </a:t>
            </a:r>
            <a:r>
              <a:rPr lang="en-US" altLang="en-US" sz="2400" b="1" i="1">
                <a:solidFill>
                  <a:srgbClr val="0000FF"/>
                </a:solidFill>
                <a:latin typeface="Times New Roman" pitchFamily="18" charset="0"/>
                <a:cs typeface="Times New Roman" pitchFamily="18" charset="0"/>
              </a:rPr>
              <a:t>Ông đó phải tía mày không?An trả lời hổng phải tía</a:t>
            </a:r>
            <a:r>
              <a:rPr lang="en-US" altLang="en-US" sz="2400" b="1">
                <a:solidFill>
                  <a:srgbClr val="0000FF"/>
                </a:solidFill>
                <a:latin typeface="Times New Roman" pitchFamily="18" charset="0"/>
                <a:cs typeface="Times New Roman" pitchFamily="18" charset="0"/>
              </a:rPr>
              <a:t> làm chúng hí hửng </a:t>
            </a:r>
            <a:r>
              <a:rPr lang="en-US" altLang="en-US" sz="2400" b="1" smtClean="0">
                <a:solidFill>
                  <a:srgbClr val="0000FF"/>
                </a:solidFill>
                <a:latin typeface="Times New Roman" pitchFamily="18" charset="0"/>
                <a:cs typeface="Times New Roman" pitchFamily="18" charset="0"/>
              </a:rPr>
              <a:t>tưởng An </a:t>
            </a:r>
            <a:r>
              <a:rPr lang="en-US" altLang="en-US" sz="2400" b="1">
                <a:solidFill>
                  <a:srgbClr val="0000FF"/>
                </a:solidFill>
                <a:latin typeface="Times New Roman" pitchFamily="18" charset="0"/>
                <a:cs typeface="Times New Roman" pitchFamily="18" charset="0"/>
              </a:rPr>
              <a:t>đã sợ nên khai thật</a:t>
            </a:r>
            <a:r>
              <a:rPr lang="en-US" altLang="en-US" sz="2400" b="1" smtClean="0">
                <a:solidFill>
                  <a:srgbClr val="0000FF"/>
                </a:solidFill>
                <a:latin typeface="Times New Roman" pitchFamily="18" charset="0"/>
                <a:cs typeface="Times New Roman" pitchFamily="18" charset="0"/>
              </a:rPr>
              <a:t>. Không </a:t>
            </a:r>
            <a:r>
              <a:rPr lang="en-US" altLang="en-US" sz="2400" b="1">
                <a:solidFill>
                  <a:srgbClr val="0000FF"/>
                </a:solidFill>
                <a:latin typeface="Times New Roman" pitchFamily="18" charset="0"/>
                <a:cs typeface="Times New Roman" pitchFamily="18" charset="0"/>
              </a:rPr>
              <a:t>ngờ</a:t>
            </a:r>
            <a:r>
              <a:rPr lang="en-US" altLang="en-US" sz="2400" b="1" smtClean="0">
                <a:solidFill>
                  <a:srgbClr val="0000FF"/>
                </a:solidFill>
                <a:latin typeface="Times New Roman" pitchFamily="18" charset="0"/>
                <a:cs typeface="Times New Roman" pitchFamily="18" charset="0"/>
              </a:rPr>
              <a:t>, An thông </a:t>
            </a:r>
            <a:r>
              <a:rPr lang="en-US" altLang="en-US" sz="2400" b="1">
                <a:solidFill>
                  <a:srgbClr val="0000FF"/>
                </a:solidFill>
                <a:latin typeface="Times New Roman" pitchFamily="18" charset="0"/>
                <a:cs typeface="Times New Roman" pitchFamily="18" charset="0"/>
              </a:rPr>
              <a:t>minh, làm chúng tẽn tò: </a:t>
            </a:r>
            <a:r>
              <a:rPr lang="en-US" altLang="en-US" sz="2400" b="1" i="1">
                <a:solidFill>
                  <a:srgbClr val="0000FF"/>
                </a:solidFill>
                <a:latin typeface="Times New Roman" pitchFamily="18" charset="0"/>
                <a:cs typeface="Times New Roman" pitchFamily="18" charset="0"/>
              </a:rPr>
              <a:t>Cháu… kêu bằng ba, chứ hổng phải tía.</a:t>
            </a:r>
            <a:endParaRPr lang="en-GB" altLang="en-US" sz="2400" b="1">
              <a:solidFill>
                <a:srgbClr val="0000FF"/>
              </a:solidFill>
              <a:latin typeface="Times New Roman" pitchFamily="18" charset="0"/>
              <a:cs typeface="Times New Roman" pitchFamily="18" charset="0"/>
            </a:endParaRP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altLang="en-US" sz="2400" b="1">
                <a:solidFill>
                  <a:srgbClr val="0000FF"/>
                </a:solidFill>
                <a:latin typeface="Times New Roman" pitchFamily="18" charset="0"/>
                <a:cs typeface="Times New Roman" pitchFamily="18" charset="0"/>
              </a:rPr>
              <a:t>Hừm, miễn cưỡng, ngượng </a:t>
            </a:r>
            <a:r>
              <a:rPr lang="en-US" altLang="en-US" sz="2400" b="1" smtClean="0">
                <a:solidFill>
                  <a:srgbClr val="0000FF"/>
                </a:solidFill>
                <a:latin typeface="Times New Roman" pitchFamily="18" charset="0"/>
                <a:cs typeface="Times New Roman" pitchFamily="18" charset="0"/>
              </a:rPr>
              <a:t>ngập.</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7" name="Group 26"/>
          <p:cNvGrpSpPr/>
          <p:nvPr/>
        </p:nvGrpSpPr>
        <p:grpSpPr>
          <a:xfrm>
            <a:off x="3934187" y="19472"/>
            <a:ext cx="3360398" cy="1231107"/>
            <a:chOff x="4026756" y="91480"/>
            <a:chExt cx="3360398" cy="1231107"/>
          </a:xfrm>
        </p:grpSpPr>
        <p:sp>
          <p:nvSpPr>
            <p:cNvPr id="28" name="Rectangle 27"/>
            <p:cNvSpPr/>
            <p:nvPr/>
          </p:nvSpPr>
          <p:spPr>
            <a:xfrm>
              <a:off x="4026756" y="491590"/>
              <a:ext cx="2406429" cy="461665"/>
            </a:xfrm>
            <a:prstGeom prst="rect">
              <a:avLst/>
            </a:prstGeom>
            <a:noFill/>
            <a:effectLst/>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LÒNG DÂN (tt)</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smtClean="0">
                  <a:solidFill>
                    <a:srgbClr val="0000FF"/>
                  </a:solidFill>
                  <a:latin typeface="Times New Roman" pitchFamily="18" charset="0"/>
                  <a:cs typeface="Times New Roman" pitchFamily="18" charset="0"/>
                </a:rPr>
                <a:t>Nguyễn Văn Xe</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Text Box 11"/>
          <p:cNvSpPr txBox="1">
            <a:spLocks noChangeArrowheads="1"/>
          </p:cNvSpPr>
          <p:nvPr/>
        </p:nvSpPr>
        <p:spPr bwMode="auto">
          <a:xfrm>
            <a:off x="361256" y="3115816"/>
            <a:ext cx="3960440" cy="1569660"/>
          </a:xfrm>
          <a:prstGeom prst="rect">
            <a:avLst/>
          </a:prstGeom>
          <a:noFill/>
          <a:ln w="9525">
            <a:noFill/>
            <a:miter lim="800000"/>
            <a:headEnd/>
            <a:tailEnd/>
          </a:ln>
        </p:spPr>
        <p:txBody>
          <a:bodyPr wrap="square">
            <a:spAutoFit/>
          </a:bodyPr>
          <a:lstStyle/>
          <a:p>
            <a:pPr algn="just">
              <a:spcBef>
                <a:spcPts val="600"/>
              </a:spcBef>
            </a:pPr>
            <a:r>
              <a:rPr lang="en-US" sz="2400" b="1" smtClean="0">
                <a:solidFill>
                  <a:srgbClr val="0000FF"/>
                </a:solidFill>
                <a:latin typeface="Times New Roman" pitchFamily="18" charset="0"/>
                <a:cs typeface="Times New Roman" pitchFamily="18" charset="0"/>
              </a:rPr>
              <a:t>Trời ơi</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ruồi bay qua là tao biết ngay</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cái hay con đực mà.</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Qua mặt tao không nổi đâu.</a:t>
            </a:r>
            <a:r>
              <a:rPr lang="en-US" sz="2400" b="1" smtClean="0">
                <a:solidFill>
                  <a:srgbClr val="FF0000"/>
                </a:solidFill>
                <a:latin typeface="Times New Roman" pitchFamily="18" charset="0"/>
                <a:cs typeface="Times New Roman" pitchFamily="18" charset="0"/>
              </a:rPr>
              <a:t>//</a:t>
            </a:r>
            <a:endParaRPr lang="en-US" sz="2400" b="1">
              <a:solidFill>
                <a:srgbClr val="FF0000"/>
              </a:solidFill>
              <a:latin typeface="Times New Roman" pitchFamily="18" charset="0"/>
              <a:cs typeface="Times New Roman" pitchFamily="18" charset="0"/>
            </a:endParaRPr>
          </a:p>
        </p:txBody>
      </p:sp>
      <p:sp>
        <p:nvSpPr>
          <p:cNvPr id="21" name="Rectangle 20"/>
          <p:cNvSpPr/>
          <p:nvPr/>
        </p:nvSpPr>
        <p:spPr>
          <a:xfrm>
            <a:off x="4974692" y="1791427"/>
            <a:ext cx="78716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Tía,</a:t>
            </a:r>
            <a:endParaRPr lang="en-US" altLang="en-US" sz="2400" b="1">
              <a:solidFill>
                <a:srgbClr val="0000FF"/>
              </a:solidFill>
              <a:latin typeface="Times New Roman" pitchFamily="18" charset="0"/>
              <a:cs typeface="Times New Roman" pitchFamily="18" charset="0"/>
            </a:endParaRPr>
          </a:p>
        </p:txBody>
      </p:sp>
      <p:sp>
        <p:nvSpPr>
          <p:cNvPr id="22" name="Rectangle 21"/>
          <p:cNvSpPr/>
          <p:nvPr/>
        </p:nvSpPr>
        <p:spPr>
          <a:xfrm>
            <a:off x="5617840" y="1791427"/>
            <a:ext cx="165618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chỉ,</a:t>
            </a:r>
            <a:endParaRPr lang="en-US" altLang="en-US" sz="2400" b="1">
              <a:solidFill>
                <a:srgbClr val="0000FF"/>
              </a:solidFill>
              <a:latin typeface="Times New Roman" pitchFamily="18" charset="0"/>
              <a:cs typeface="Times New Roman" pitchFamily="18" charset="0"/>
            </a:endParaRPr>
          </a:p>
        </p:txBody>
      </p:sp>
      <p:sp>
        <p:nvSpPr>
          <p:cNvPr id="23" name="Rectangle 22"/>
          <p:cNvSpPr/>
          <p:nvPr/>
        </p:nvSpPr>
        <p:spPr>
          <a:xfrm>
            <a:off x="6265912" y="1791427"/>
            <a:ext cx="1008112"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nè</a:t>
            </a:r>
            <a:endParaRPr lang="en-US" altLang="en-US" sz="2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9752301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fade">
                                      <p:cBhvr>
                                        <p:cTn id="32" dur="500"/>
                                        <p:tgtEl>
                                          <p:spTgt spid="4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35" grpId="0"/>
      <p:bldP spid="20" grpId="0"/>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75656"/>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41" name="Rectangle 40"/>
          <p:cNvSpPr/>
          <p:nvPr/>
        </p:nvSpPr>
        <p:spPr>
          <a:xfrm>
            <a:off x="4686660" y="2203988"/>
            <a:ext cx="5646038" cy="830997"/>
          </a:xfrm>
          <a:prstGeom prst="rect">
            <a:avLst/>
          </a:prstGeom>
        </p:spPr>
        <p:txBody>
          <a:bodyPr wrap="square">
            <a:spAutoFit/>
          </a:bodyPr>
          <a:lstStyle/>
          <a:p>
            <a:pPr algn="just">
              <a:spcBef>
                <a:spcPct val="50000"/>
              </a:spcBef>
              <a:defRPr/>
            </a:pPr>
            <a:r>
              <a:rPr lang="nl-NL" sz="2400" b="1" smtClean="0">
                <a:solidFill>
                  <a:srgbClr val="FF0000"/>
                </a:solidFill>
                <a:latin typeface="Times New Roman" pitchFamily="18" charset="0"/>
                <a:cs typeface="Times New Roman" pitchFamily="18" charset="0"/>
              </a:rPr>
              <a:t>   2. </a:t>
            </a:r>
            <a:r>
              <a:rPr lang="en-US" altLang="en-US" sz="2400" b="1">
                <a:solidFill>
                  <a:srgbClr val="FF0000"/>
                </a:solidFill>
                <a:latin typeface="Times New Roman" pitchFamily="18" charset="0"/>
                <a:cs typeface="Times New Roman" pitchFamily="18" charset="0"/>
              </a:rPr>
              <a:t>Những chi tiết nào cho thấy dì Năm ứng xử rất thông minh?</a:t>
            </a:r>
            <a:endParaRPr lang="en-US" sz="2400" b="1" dirty="0">
              <a:solidFill>
                <a:srgbClr val="FF0000"/>
              </a:solidFill>
              <a:latin typeface="Times New Roman" pitchFamily="18" charset="0"/>
              <a:cs typeface="Times New Roman" pitchFamily="18" charset="0"/>
            </a:endParaRPr>
          </a:p>
        </p:txBody>
      </p:sp>
      <p:sp>
        <p:nvSpPr>
          <p:cNvPr id="42" name="Rectangle 41"/>
          <p:cNvSpPr/>
          <p:nvPr/>
        </p:nvSpPr>
        <p:spPr>
          <a:xfrm>
            <a:off x="4609728" y="3045548"/>
            <a:ext cx="5632697" cy="1200329"/>
          </a:xfrm>
          <a:prstGeom prst="rect">
            <a:avLst/>
          </a:prstGeom>
        </p:spPr>
        <p:txBody>
          <a:bodyPr wrap="square">
            <a:spAutoFit/>
          </a:bodyPr>
          <a:lstStyle/>
          <a:p>
            <a:pPr algn="just">
              <a:spcBef>
                <a:spcPct val="50000"/>
              </a:spcBef>
            </a:pPr>
            <a:r>
              <a:rPr lang="en-US" altLang="en-US" sz="2400" b="1" smtClean="0">
                <a:solidFill>
                  <a:srgbClr val="0000FF"/>
                </a:solidFill>
                <a:latin typeface="Times New Roman" pitchFamily="18" charset="0"/>
                <a:cs typeface="Times New Roman" pitchFamily="18" charset="0"/>
              </a:rPr>
              <a:t>    Dì </a:t>
            </a:r>
            <a:r>
              <a:rPr lang="en-US" altLang="en-US" sz="2400" b="1">
                <a:solidFill>
                  <a:srgbClr val="0000FF"/>
                </a:solidFill>
                <a:latin typeface="Times New Roman" pitchFamily="18" charset="0"/>
                <a:cs typeface="Times New Roman" pitchFamily="18" charset="0"/>
              </a:rPr>
              <a:t>vờ hỏi chú cán bộ để giấy tờ chỗ nào, rồi nói tên, tuổi của chồng, tên bố chồng để chú cán bộ biết mà nói theo.</a:t>
            </a: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altLang="en-US" sz="2400" b="1">
                <a:solidFill>
                  <a:srgbClr val="0000FF"/>
                </a:solidFill>
                <a:latin typeface="Times New Roman" pitchFamily="18" charset="0"/>
                <a:cs typeface="Times New Roman" pitchFamily="18" charset="0"/>
              </a:rPr>
              <a:t>Hừm, miễn cưỡng, ngượng </a:t>
            </a:r>
            <a:r>
              <a:rPr lang="en-US" altLang="en-US" sz="2400" b="1" smtClean="0">
                <a:solidFill>
                  <a:srgbClr val="0000FF"/>
                </a:solidFill>
                <a:latin typeface="Times New Roman" pitchFamily="18" charset="0"/>
                <a:cs typeface="Times New Roman" pitchFamily="18" charset="0"/>
              </a:rPr>
              <a:t>ngập.</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7" name="Group 26"/>
          <p:cNvGrpSpPr/>
          <p:nvPr/>
        </p:nvGrpSpPr>
        <p:grpSpPr>
          <a:xfrm>
            <a:off x="3934187" y="19472"/>
            <a:ext cx="3360398" cy="1231107"/>
            <a:chOff x="4026756" y="91480"/>
            <a:chExt cx="3360398" cy="1231107"/>
          </a:xfrm>
        </p:grpSpPr>
        <p:sp>
          <p:nvSpPr>
            <p:cNvPr id="28" name="Rectangle 27"/>
            <p:cNvSpPr/>
            <p:nvPr/>
          </p:nvSpPr>
          <p:spPr>
            <a:xfrm>
              <a:off x="4026756" y="491590"/>
              <a:ext cx="2406429" cy="461665"/>
            </a:xfrm>
            <a:prstGeom prst="rect">
              <a:avLst/>
            </a:prstGeom>
            <a:noFill/>
            <a:effectLst/>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LÒNG DÂN (tt)</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smtClean="0">
                  <a:solidFill>
                    <a:srgbClr val="0000FF"/>
                  </a:solidFill>
                  <a:latin typeface="Times New Roman" pitchFamily="18" charset="0"/>
                  <a:cs typeface="Times New Roman" pitchFamily="18" charset="0"/>
                </a:rPr>
                <a:t>Nguyễn Văn Xe</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Text Box 11"/>
          <p:cNvSpPr txBox="1">
            <a:spLocks noChangeArrowheads="1"/>
          </p:cNvSpPr>
          <p:nvPr/>
        </p:nvSpPr>
        <p:spPr bwMode="auto">
          <a:xfrm>
            <a:off x="361256" y="3115816"/>
            <a:ext cx="3960440" cy="1569660"/>
          </a:xfrm>
          <a:prstGeom prst="rect">
            <a:avLst/>
          </a:prstGeom>
          <a:noFill/>
          <a:ln w="9525">
            <a:noFill/>
            <a:miter lim="800000"/>
            <a:headEnd/>
            <a:tailEnd/>
          </a:ln>
        </p:spPr>
        <p:txBody>
          <a:bodyPr wrap="square">
            <a:spAutoFit/>
          </a:bodyPr>
          <a:lstStyle/>
          <a:p>
            <a:pPr algn="just">
              <a:spcBef>
                <a:spcPts val="600"/>
              </a:spcBef>
            </a:pPr>
            <a:r>
              <a:rPr lang="en-US" sz="2400" b="1" smtClean="0">
                <a:solidFill>
                  <a:srgbClr val="0000FF"/>
                </a:solidFill>
                <a:latin typeface="Times New Roman" pitchFamily="18" charset="0"/>
                <a:cs typeface="Times New Roman" pitchFamily="18" charset="0"/>
              </a:rPr>
              <a:t>Trời ơi</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ruồi bay qua là tao biết ngay</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cái hay con đực mà.</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Qua mặt tao không nổi đâu.</a:t>
            </a:r>
            <a:r>
              <a:rPr lang="en-US" sz="2400" b="1" smtClean="0">
                <a:solidFill>
                  <a:srgbClr val="FF0000"/>
                </a:solidFill>
                <a:latin typeface="Times New Roman" pitchFamily="18" charset="0"/>
                <a:cs typeface="Times New Roman" pitchFamily="18" charset="0"/>
              </a:rPr>
              <a:t>//</a:t>
            </a:r>
            <a:endParaRPr lang="en-US" sz="2400" b="1">
              <a:solidFill>
                <a:srgbClr val="FF0000"/>
              </a:solidFill>
              <a:latin typeface="Times New Roman" pitchFamily="18" charset="0"/>
              <a:cs typeface="Times New Roman" pitchFamily="18" charset="0"/>
            </a:endParaRPr>
          </a:p>
        </p:txBody>
      </p:sp>
      <p:sp>
        <p:nvSpPr>
          <p:cNvPr id="21" name="Rectangle 20"/>
          <p:cNvSpPr/>
          <p:nvPr/>
        </p:nvSpPr>
        <p:spPr>
          <a:xfrm>
            <a:off x="4974692" y="1791427"/>
            <a:ext cx="78716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Tía,</a:t>
            </a:r>
            <a:endParaRPr lang="en-US" altLang="en-US" sz="2400" b="1">
              <a:solidFill>
                <a:srgbClr val="0000FF"/>
              </a:solidFill>
              <a:latin typeface="Times New Roman" pitchFamily="18" charset="0"/>
              <a:cs typeface="Times New Roman" pitchFamily="18" charset="0"/>
            </a:endParaRPr>
          </a:p>
        </p:txBody>
      </p:sp>
      <p:sp>
        <p:nvSpPr>
          <p:cNvPr id="22" name="Rectangle 21"/>
          <p:cNvSpPr/>
          <p:nvPr/>
        </p:nvSpPr>
        <p:spPr>
          <a:xfrm>
            <a:off x="5617840" y="1791427"/>
            <a:ext cx="165618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chỉ,</a:t>
            </a:r>
            <a:endParaRPr lang="en-US" altLang="en-US" sz="2400" b="1">
              <a:solidFill>
                <a:srgbClr val="0000FF"/>
              </a:solidFill>
              <a:latin typeface="Times New Roman" pitchFamily="18" charset="0"/>
              <a:cs typeface="Times New Roman" pitchFamily="18" charset="0"/>
            </a:endParaRPr>
          </a:p>
        </p:txBody>
      </p:sp>
      <p:sp>
        <p:nvSpPr>
          <p:cNvPr id="23" name="Rectangle 22"/>
          <p:cNvSpPr/>
          <p:nvPr/>
        </p:nvSpPr>
        <p:spPr>
          <a:xfrm>
            <a:off x="6265912" y="1791427"/>
            <a:ext cx="1008112"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nè</a:t>
            </a:r>
            <a:endParaRPr lang="en-US" altLang="en-US" sz="2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962942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75656"/>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41" name="Rectangle 40"/>
          <p:cNvSpPr/>
          <p:nvPr/>
        </p:nvSpPr>
        <p:spPr>
          <a:xfrm>
            <a:off x="4686660" y="2203988"/>
            <a:ext cx="5646038" cy="830997"/>
          </a:xfrm>
          <a:prstGeom prst="rect">
            <a:avLst/>
          </a:prstGeom>
        </p:spPr>
        <p:txBody>
          <a:bodyPr wrap="square">
            <a:spAutoFit/>
          </a:bodyPr>
          <a:lstStyle/>
          <a:p>
            <a:pPr algn="just">
              <a:spcBef>
                <a:spcPct val="50000"/>
              </a:spcBef>
            </a:pPr>
            <a:r>
              <a:rPr lang="nl-NL" sz="2400" b="1" smtClean="0">
                <a:solidFill>
                  <a:srgbClr val="FF0000"/>
                </a:solidFill>
                <a:latin typeface="Times New Roman" pitchFamily="18" charset="0"/>
                <a:cs typeface="Times New Roman" pitchFamily="18" charset="0"/>
              </a:rPr>
              <a:t>   3. </a:t>
            </a:r>
            <a:r>
              <a:rPr lang="en-US" altLang="en-US" sz="2400" b="1">
                <a:solidFill>
                  <a:srgbClr val="FF0000"/>
                </a:solidFill>
                <a:latin typeface="Times New Roman" pitchFamily="18" charset="0"/>
                <a:cs typeface="Times New Roman" pitchFamily="18" charset="0"/>
              </a:rPr>
              <a:t>Vì sao vở kịch được đặt tên là Lòng dân?</a:t>
            </a:r>
          </a:p>
        </p:txBody>
      </p:sp>
      <p:sp>
        <p:nvSpPr>
          <p:cNvPr id="42" name="Rectangle 41"/>
          <p:cNvSpPr/>
          <p:nvPr/>
        </p:nvSpPr>
        <p:spPr>
          <a:xfrm>
            <a:off x="4609728" y="3045548"/>
            <a:ext cx="5632697" cy="1938992"/>
          </a:xfrm>
          <a:prstGeom prst="rect">
            <a:avLst/>
          </a:prstGeom>
        </p:spPr>
        <p:txBody>
          <a:bodyPr wrap="square">
            <a:spAutoFit/>
          </a:bodyPr>
          <a:lstStyle/>
          <a:p>
            <a:pPr algn="just">
              <a:spcBef>
                <a:spcPct val="50000"/>
              </a:spcBef>
            </a:pPr>
            <a:r>
              <a:rPr lang="en-US" altLang="en-US" sz="2400" b="1" smtClean="0">
                <a:solidFill>
                  <a:srgbClr val="0000FF"/>
                </a:solidFill>
                <a:latin typeface="Times New Roman" pitchFamily="18" charset="0"/>
                <a:cs typeface="Times New Roman" pitchFamily="18" charset="0"/>
              </a:rPr>
              <a:t>    Vì </a:t>
            </a:r>
            <a:r>
              <a:rPr lang="en-US" altLang="en-US" sz="2400" b="1">
                <a:solidFill>
                  <a:srgbClr val="0000FF"/>
                </a:solidFill>
                <a:latin typeface="Times New Roman" pitchFamily="18" charset="0"/>
                <a:cs typeface="Times New Roman" pitchFamily="18" charset="0"/>
              </a:rPr>
              <a:t>vở kịch thể hiện tấm lòng của người dân đối với cách mạng. Người dân tin yêu cách mạng, sẵn sàng xả thân bảo vệ cán bộ cách mạng. Lòng dân là chỗ dựa vững chắc nhất của cách mạng.</a:t>
            </a: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altLang="en-US" sz="2400" b="1">
                <a:solidFill>
                  <a:srgbClr val="0000FF"/>
                </a:solidFill>
                <a:latin typeface="Times New Roman" pitchFamily="18" charset="0"/>
                <a:cs typeface="Times New Roman" pitchFamily="18" charset="0"/>
              </a:rPr>
              <a:t>Hừm, miễn cưỡng, ngượng </a:t>
            </a:r>
            <a:r>
              <a:rPr lang="en-US" altLang="en-US" sz="2400" b="1" smtClean="0">
                <a:solidFill>
                  <a:srgbClr val="0000FF"/>
                </a:solidFill>
                <a:latin typeface="Times New Roman" pitchFamily="18" charset="0"/>
                <a:cs typeface="Times New Roman" pitchFamily="18" charset="0"/>
              </a:rPr>
              <a:t>ngập.</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7" name="Group 26"/>
          <p:cNvGrpSpPr/>
          <p:nvPr/>
        </p:nvGrpSpPr>
        <p:grpSpPr>
          <a:xfrm>
            <a:off x="3934187" y="19472"/>
            <a:ext cx="3360398" cy="1231107"/>
            <a:chOff x="4026756" y="91480"/>
            <a:chExt cx="3360398" cy="1231107"/>
          </a:xfrm>
        </p:grpSpPr>
        <p:sp>
          <p:nvSpPr>
            <p:cNvPr id="28" name="Rectangle 27"/>
            <p:cNvSpPr/>
            <p:nvPr/>
          </p:nvSpPr>
          <p:spPr>
            <a:xfrm>
              <a:off x="4026756" y="491590"/>
              <a:ext cx="2406429" cy="461665"/>
            </a:xfrm>
            <a:prstGeom prst="rect">
              <a:avLst/>
            </a:prstGeom>
            <a:noFill/>
            <a:effectLst/>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LÒNG DÂN (tt)</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smtClean="0">
                  <a:solidFill>
                    <a:srgbClr val="0000FF"/>
                  </a:solidFill>
                  <a:latin typeface="Times New Roman" pitchFamily="18" charset="0"/>
                  <a:cs typeface="Times New Roman" pitchFamily="18" charset="0"/>
                </a:rPr>
                <a:t>Nguyễn Văn Xe</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Text Box 11"/>
          <p:cNvSpPr txBox="1">
            <a:spLocks noChangeArrowheads="1"/>
          </p:cNvSpPr>
          <p:nvPr/>
        </p:nvSpPr>
        <p:spPr bwMode="auto">
          <a:xfrm>
            <a:off x="361256" y="3115816"/>
            <a:ext cx="3960440" cy="1569660"/>
          </a:xfrm>
          <a:prstGeom prst="rect">
            <a:avLst/>
          </a:prstGeom>
          <a:noFill/>
          <a:ln w="9525">
            <a:noFill/>
            <a:miter lim="800000"/>
            <a:headEnd/>
            <a:tailEnd/>
          </a:ln>
        </p:spPr>
        <p:txBody>
          <a:bodyPr wrap="square">
            <a:spAutoFit/>
          </a:bodyPr>
          <a:lstStyle/>
          <a:p>
            <a:pPr algn="just">
              <a:spcBef>
                <a:spcPts val="600"/>
              </a:spcBef>
            </a:pPr>
            <a:r>
              <a:rPr lang="en-US" sz="2400" b="1" smtClean="0">
                <a:solidFill>
                  <a:srgbClr val="0000FF"/>
                </a:solidFill>
                <a:latin typeface="Times New Roman" pitchFamily="18" charset="0"/>
                <a:cs typeface="Times New Roman" pitchFamily="18" charset="0"/>
              </a:rPr>
              <a:t>Trời ơi</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ruồi bay qua là tao biết ngay</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cái hay con đực mà.</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Qua mặt tao không nổi đâu.</a:t>
            </a:r>
            <a:r>
              <a:rPr lang="en-US" sz="2400" b="1" smtClean="0">
                <a:solidFill>
                  <a:srgbClr val="FF0000"/>
                </a:solidFill>
                <a:latin typeface="Times New Roman" pitchFamily="18" charset="0"/>
                <a:cs typeface="Times New Roman" pitchFamily="18" charset="0"/>
              </a:rPr>
              <a:t>//</a:t>
            </a:r>
            <a:endParaRPr lang="en-US" sz="2400" b="1">
              <a:solidFill>
                <a:srgbClr val="FF0000"/>
              </a:solidFill>
              <a:latin typeface="Times New Roman" pitchFamily="18" charset="0"/>
              <a:cs typeface="Times New Roman" pitchFamily="18" charset="0"/>
            </a:endParaRPr>
          </a:p>
        </p:txBody>
      </p:sp>
      <p:sp>
        <p:nvSpPr>
          <p:cNvPr id="21" name="Rectangle 20"/>
          <p:cNvSpPr/>
          <p:nvPr/>
        </p:nvSpPr>
        <p:spPr>
          <a:xfrm>
            <a:off x="4974692" y="1791427"/>
            <a:ext cx="78716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Tía,</a:t>
            </a:r>
            <a:endParaRPr lang="en-US" altLang="en-US" sz="2400" b="1">
              <a:solidFill>
                <a:srgbClr val="0000FF"/>
              </a:solidFill>
              <a:latin typeface="Times New Roman" pitchFamily="18" charset="0"/>
              <a:cs typeface="Times New Roman" pitchFamily="18" charset="0"/>
            </a:endParaRPr>
          </a:p>
        </p:txBody>
      </p:sp>
      <p:sp>
        <p:nvSpPr>
          <p:cNvPr id="22" name="Rectangle 21"/>
          <p:cNvSpPr/>
          <p:nvPr/>
        </p:nvSpPr>
        <p:spPr>
          <a:xfrm>
            <a:off x="5617840" y="1791427"/>
            <a:ext cx="165618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chỉ,</a:t>
            </a:r>
            <a:endParaRPr lang="en-US" altLang="en-US" sz="2400" b="1">
              <a:solidFill>
                <a:srgbClr val="0000FF"/>
              </a:solidFill>
              <a:latin typeface="Times New Roman" pitchFamily="18" charset="0"/>
              <a:cs typeface="Times New Roman" pitchFamily="18" charset="0"/>
            </a:endParaRPr>
          </a:p>
        </p:txBody>
      </p:sp>
      <p:sp>
        <p:nvSpPr>
          <p:cNvPr id="23" name="Rectangle 22"/>
          <p:cNvSpPr/>
          <p:nvPr/>
        </p:nvSpPr>
        <p:spPr>
          <a:xfrm>
            <a:off x="6265912" y="1791427"/>
            <a:ext cx="1008112"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nè</a:t>
            </a:r>
            <a:endParaRPr lang="en-US" altLang="en-US" sz="2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4949142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75656"/>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2"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US" altLang="en-US" sz="2400" b="1">
                <a:solidFill>
                  <a:srgbClr val="0000FF"/>
                </a:solidFill>
                <a:latin typeface="Times New Roman" pitchFamily="18" charset="0"/>
                <a:cs typeface="Times New Roman" pitchFamily="18" charset="0"/>
              </a:rPr>
              <a:t>Hừm, miễn cưỡng, ngượng </a:t>
            </a:r>
            <a:r>
              <a:rPr lang="en-US" altLang="en-US" sz="2400" b="1" smtClean="0">
                <a:solidFill>
                  <a:srgbClr val="0000FF"/>
                </a:solidFill>
                <a:latin typeface="Times New Roman" pitchFamily="18" charset="0"/>
                <a:cs typeface="Times New Roman" pitchFamily="18" charset="0"/>
              </a:rPr>
              <a:t>ngập.</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441376"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7" name="Group 26"/>
          <p:cNvGrpSpPr/>
          <p:nvPr/>
        </p:nvGrpSpPr>
        <p:grpSpPr>
          <a:xfrm>
            <a:off x="3934187" y="19472"/>
            <a:ext cx="3360398" cy="1231107"/>
            <a:chOff x="4026756" y="91480"/>
            <a:chExt cx="3360398" cy="1231107"/>
          </a:xfrm>
        </p:grpSpPr>
        <p:sp>
          <p:nvSpPr>
            <p:cNvPr id="28" name="Rectangle 27"/>
            <p:cNvSpPr/>
            <p:nvPr/>
          </p:nvSpPr>
          <p:spPr>
            <a:xfrm>
              <a:off x="4026756" y="491590"/>
              <a:ext cx="2406429" cy="461665"/>
            </a:xfrm>
            <a:prstGeom prst="rect">
              <a:avLst/>
            </a:prstGeom>
            <a:noFill/>
            <a:effectLst/>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smtClean="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LÒNG DÂN (tt)</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9"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smtClean="0">
                  <a:solidFill>
                    <a:srgbClr val="0000FF"/>
                  </a:solidFill>
                  <a:latin typeface="Times New Roman" pitchFamily="18" charset="0"/>
                  <a:cs typeface="Times New Roman" pitchFamily="18" charset="0"/>
                </a:rPr>
                <a:t>Nguyễn Văn Xe</a:t>
              </a:r>
              <a:endParaRPr lang="en-US" i="1">
                <a:solidFill>
                  <a:srgbClr val="0000FF"/>
                </a:solidFill>
                <a:latin typeface="Times New Roman" pitchFamily="18" charset="0"/>
                <a:cs typeface="Times New Roman" pitchFamily="18" charset="0"/>
              </a:endParaRPr>
            </a:p>
          </p:txBody>
        </p:sp>
        <p:grpSp>
          <p:nvGrpSpPr>
            <p:cNvPr id="30" name="Group 29"/>
            <p:cNvGrpSpPr/>
            <p:nvPr/>
          </p:nvGrpSpPr>
          <p:grpSpPr>
            <a:xfrm>
              <a:off x="4410719" y="91480"/>
              <a:ext cx="1589538" cy="461665"/>
              <a:chOff x="4051431" y="457508"/>
              <a:chExt cx="1382207" cy="532690"/>
            </a:xfrm>
          </p:grpSpPr>
          <p:sp>
            <p:nvSpPr>
              <p:cNvPr id="31"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Rectangle 31"/>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smtClean="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Text Box 11"/>
          <p:cNvSpPr txBox="1">
            <a:spLocks noChangeArrowheads="1"/>
          </p:cNvSpPr>
          <p:nvPr/>
        </p:nvSpPr>
        <p:spPr bwMode="auto">
          <a:xfrm>
            <a:off x="361256" y="3115816"/>
            <a:ext cx="3960440" cy="1569660"/>
          </a:xfrm>
          <a:prstGeom prst="rect">
            <a:avLst/>
          </a:prstGeom>
          <a:noFill/>
          <a:ln w="9525">
            <a:noFill/>
            <a:miter lim="800000"/>
            <a:headEnd/>
            <a:tailEnd/>
          </a:ln>
        </p:spPr>
        <p:txBody>
          <a:bodyPr wrap="square">
            <a:spAutoFit/>
          </a:bodyPr>
          <a:lstStyle/>
          <a:p>
            <a:pPr algn="just">
              <a:spcBef>
                <a:spcPts val="600"/>
              </a:spcBef>
            </a:pPr>
            <a:r>
              <a:rPr lang="en-US" sz="2400" b="1" smtClean="0">
                <a:solidFill>
                  <a:srgbClr val="0000FF"/>
                </a:solidFill>
                <a:latin typeface="Times New Roman" pitchFamily="18" charset="0"/>
                <a:cs typeface="Times New Roman" pitchFamily="18" charset="0"/>
              </a:rPr>
              <a:t>Trời ơi</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ruồi bay qua là tao biết ngay</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con cái hay con đực mà.</a:t>
            </a:r>
            <a:r>
              <a:rPr lang="en-US" sz="2400" b="1" smtClean="0">
                <a:solidFill>
                  <a:srgbClr val="FF0000"/>
                </a:solidFill>
                <a:latin typeface="Times New Roman" pitchFamily="18" charset="0"/>
                <a:cs typeface="Times New Roman" pitchFamily="18" charset="0"/>
              </a:rPr>
              <a:t>//</a:t>
            </a:r>
            <a:r>
              <a:rPr lang="en-US" sz="2400" b="1" smtClean="0">
                <a:solidFill>
                  <a:srgbClr val="0000FF"/>
                </a:solidFill>
                <a:latin typeface="Times New Roman" pitchFamily="18" charset="0"/>
                <a:cs typeface="Times New Roman" pitchFamily="18" charset="0"/>
              </a:rPr>
              <a:t> Qua mặt tao không nổi đâu.</a:t>
            </a:r>
            <a:r>
              <a:rPr lang="en-US" sz="2400" b="1" smtClean="0">
                <a:solidFill>
                  <a:srgbClr val="FF0000"/>
                </a:solidFill>
                <a:latin typeface="Times New Roman" pitchFamily="18" charset="0"/>
                <a:cs typeface="Times New Roman" pitchFamily="18" charset="0"/>
              </a:rPr>
              <a:t>//</a:t>
            </a:r>
            <a:endParaRPr lang="en-US" sz="2400" b="1">
              <a:solidFill>
                <a:srgbClr val="FF0000"/>
              </a:solidFill>
              <a:latin typeface="Times New Roman" pitchFamily="18" charset="0"/>
              <a:cs typeface="Times New Roman" pitchFamily="18" charset="0"/>
            </a:endParaRPr>
          </a:p>
        </p:txBody>
      </p:sp>
      <p:sp>
        <p:nvSpPr>
          <p:cNvPr id="21" name="Rectangle 20"/>
          <p:cNvSpPr/>
          <p:nvPr/>
        </p:nvSpPr>
        <p:spPr>
          <a:xfrm>
            <a:off x="4974692" y="1791427"/>
            <a:ext cx="78716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Tía,</a:t>
            </a:r>
            <a:endParaRPr lang="en-US" altLang="en-US" sz="2400" b="1">
              <a:solidFill>
                <a:srgbClr val="0000FF"/>
              </a:solidFill>
              <a:latin typeface="Times New Roman" pitchFamily="18" charset="0"/>
              <a:cs typeface="Times New Roman" pitchFamily="18" charset="0"/>
            </a:endParaRPr>
          </a:p>
        </p:txBody>
      </p:sp>
      <p:sp>
        <p:nvSpPr>
          <p:cNvPr id="22" name="Rectangle 21"/>
          <p:cNvSpPr/>
          <p:nvPr/>
        </p:nvSpPr>
        <p:spPr>
          <a:xfrm>
            <a:off x="5617840" y="1791427"/>
            <a:ext cx="1656184"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chỉ,</a:t>
            </a:r>
            <a:endParaRPr lang="en-US" altLang="en-US" sz="2400" b="1">
              <a:solidFill>
                <a:srgbClr val="0000FF"/>
              </a:solidFill>
              <a:latin typeface="Times New Roman" pitchFamily="18" charset="0"/>
              <a:cs typeface="Times New Roman" pitchFamily="18" charset="0"/>
            </a:endParaRPr>
          </a:p>
        </p:txBody>
      </p:sp>
      <p:sp>
        <p:nvSpPr>
          <p:cNvPr id="23" name="Rectangle 22"/>
          <p:cNvSpPr/>
          <p:nvPr/>
        </p:nvSpPr>
        <p:spPr>
          <a:xfrm>
            <a:off x="6265912" y="1791427"/>
            <a:ext cx="1008112" cy="461665"/>
          </a:xfrm>
          <a:prstGeom prst="rect">
            <a:avLst/>
          </a:prstGeom>
        </p:spPr>
        <p:txBody>
          <a:bodyPr wrap="square">
            <a:spAutoFit/>
          </a:bodyPr>
          <a:lstStyle/>
          <a:p>
            <a:pPr algn="just">
              <a:spcBef>
                <a:spcPct val="50000"/>
              </a:spcBef>
            </a:pPr>
            <a:r>
              <a:rPr lang="en-US" sz="2400" b="1" smtClean="0">
                <a:solidFill>
                  <a:srgbClr val="0000FF"/>
                </a:solidFill>
                <a:latin typeface="Times New Roman" pitchFamily="18" charset="0"/>
                <a:cs typeface="Times New Roman" pitchFamily="18" charset="0"/>
              </a:rPr>
              <a:t>nè</a:t>
            </a:r>
            <a:endParaRPr lang="en-US" altLang="en-US" sz="2400" b="1">
              <a:solidFill>
                <a:srgbClr val="0000FF"/>
              </a:solidFill>
              <a:latin typeface="Times New Roman" pitchFamily="18" charset="0"/>
              <a:cs typeface="Times New Roman" pitchFamily="18" charset="0"/>
            </a:endParaRPr>
          </a:p>
        </p:txBody>
      </p:sp>
      <p:sp>
        <p:nvSpPr>
          <p:cNvPr id="24" name="Rectangle 23"/>
          <p:cNvSpPr/>
          <p:nvPr/>
        </p:nvSpPr>
        <p:spPr>
          <a:xfrm>
            <a:off x="6362683" y="2463447"/>
            <a:ext cx="1967071" cy="461665"/>
          </a:xfrm>
          <a:prstGeom prst="rect">
            <a:avLst/>
          </a:prstGeom>
        </p:spPr>
        <p:txBody>
          <a:bodyPr wrap="square">
            <a:spAutoFit/>
          </a:bodyPr>
          <a:lstStyle/>
          <a:p>
            <a:pPr algn="ctr"/>
            <a:r>
              <a:rPr lang="nl-NL" sz="2400" b="1" smtClean="0">
                <a:solidFill>
                  <a:srgbClr val="FF0000"/>
                </a:solidFill>
                <a:latin typeface="Times New Roman" pitchFamily="18" charset="0"/>
                <a:cs typeface="Times New Roman" pitchFamily="18" charset="0"/>
              </a:rPr>
              <a:t>NỘI DUNG</a:t>
            </a:r>
            <a:endParaRPr lang="vi-VN" sz="2400" b="1">
              <a:solidFill>
                <a:srgbClr val="FF0000"/>
              </a:solidFill>
              <a:latin typeface="Times New Roman" pitchFamily="18" charset="0"/>
              <a:cs typeface="Times New Roman" pitchFamily="18" charset="0"/>
            </a:endParaRPr>
          </a:p>
        </p:txBody>
      </p:sp>
      <p:grpSp>
        <p:nvGrpSpPr>
          <p:cNvPr id="25" name="Group 24"/>
          <p:cNvGrpSpPr/>
          <p:nvPr/>
        </p:nvGrpSpPr>
        <p:grpSpPr>
          <a:xfrm>
            <a:off x="4825752" y="3043807"/>
            <a:ext cx="5184576" cy="1946675"/>
            <a:chOff x="4522231" y="3599640"/>
            <a:chExt cx="5426308" cy="2527432"/>
          </a:xfrm>
        </p:grpSpPr>
        <p:sp>
          <p:nvSpPr>
            <p:cNvPr id="26" name="Plaque 25"/>
            <p:cNvSpPr/>
            <p:nvPr/>
          </p:nvSpPr>
          <p:spPr>
            <a:xfrm>
              <a:off x="4522231" y="3599640"/>
              <a:ext cx="5426308" cy="2527432"/>
            </a:xfrm>
            <a:prstGeom prst="plaqu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748327" y="3898959"/>
              <a:ext cx="5050317" cy="2037941"/>
            </a:xfrm>
            <a:prstGeom prst="rect">
              <a:avLst/>
            </a:prstGeom>
          </p:spPr>
          <p:txBody>
            <a:bodyPr wrap="square">
              <a:spAutoFit/>
            </a:bodyPr>
            <a:lstStyle/>
            <a:p>
              <a:pPr algn="just">
                <a:spcBef>
                  <a:spcPct val="50000"/>
                </a:spcBef>
              </a:pPr>
              <a:r>
                <a:rPr lang="en-US" altLang="en-US" sz="2400" b="1" smtClean="0">
                  <a:solidFill>
                    <a:srgbClr val="FF0000"/>
                  </a:solidFill>
                  <a:latin typeface="Times New Roman" pitchFamily="18" charset="0"/>
                  <a:cs typeface="Times New Roman" pitchFamily="18" charset="0"/>
                </a:rPr>
                <a:t>    Ca </a:t>
              </a:r>
              <a:r>
                <a:rPr lang="en-US" altLang="en-US" sz="2400" b="1">
                  <a:solidFill>
                    <a:srgbClr val="FF0000"/>
                  </a:solidFill>
                  <a:latin typeface="Times New Roman" pitchFamily="18" charset="0"/>
                  <a:cs typeface="Times New Roman" pitchFamily="18" charset="0"/>
                </a:rPr>
                <a:t>ngợi mẹ con dì Năm dũng cảm, mưu trí để lừa giặc và  tấm lòng son sắt của người dân Nam Bộ đối với cách mạng.</a:t>
              </a:r>
            </a:p>
          </p:txBody>
        </p:sp>
      </p:grpSp>
    </p:spTree>
    <p:extLst>
      <p:ext uri="{BB962C8B-B14F-4D97-AF65-F5344CB8AC3E}">
        <p14:creationId xmlns:p14="http://schemas.microsoft.com/office/powerpoint/2010/main" val="23766202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TotalTime>
  <Words>571</Words>
  <Application>Microsoft Office PowerPoint</Application>
  <PresentationFormat>Custom</PresentationFormat>
  <Paragraphs>60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Admin</cp:lastModifiedBy>
  <cp:revision>240</cp:revision>
  <dcterms:created xsi:type="dcterms:W3CDTF">2017-03-16T13:41:37Z</dcterms:created>
  <dcterms:modified xsi:type="dcterms:W3CDTF">2020-08-24T00:23:37Z</dcterms:modified>
</cp:coreProperties>
</file>